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1"/>
    <p:sldMasterId id="2147483678" r:id="rId2"/>
  </p:sldMasterIdLst>
  <p:notesMasterIdLst>
    <p:notesMasterId r:id="rId41"/>
  </p:notesMasterIdLst>
  <p:sldIdLst>
    <p:sldId id="1269" r:id="rId3"/>
    <p:sldId id="1468" r:id="rId4"/>
    <p:sldId id="1469" r:id="rId5"/>
    <p:sldId id="1398" r:id="rId6"/>
    <p:sldId id="1470" r:id="rId7"/>
    <p:sldId id="1471" r:id="rId8"/>
    <p:sldId id="1461" r:id="rId9"/>
    <p:sldId id="1472" r:id="rId10"/>
    <p:sldId id="1474" r:id="rId11"/>
    <p:sldId id="1475" r:id="rId12"/>
    <p:sldId id="1476" r:id="rId13"/>
    <p:sldId id="1477" r:id="rId14"/>
    <p:sldId id="1478" r:id="rId15"/>
    <p:sldId id="1486" r:id="rId16"/>
    <p:sldId id="1479" r:id="rId17"/>
    <p:sldId id="256" r:id="rId18"/>
    <p:sldId id="1484" r:id="rId19"/>
    <p:sldId id="1483" r:id="rId20"/>
    <p:sldId id="1485" r:id="rId21"/>
    <p:sldId id="1489" r:id="rId22"/>
    <p:sldId id="262" r:id="rId23"/>
    <p:sldId id="259" r:id="rId24"/>
    <p:sldId id="263" r:id="rId25"/>
    <p:sldId id="354" r:id="rId26"/>
    <p:sldId id="342" r:id="rId27"/>
    <p:sldId id="258" r:id="rId28"/>
    <p:sldId id="363" r:id="rId29"/>
    <p:sldId id="337" r:id="rId30"/>
    <p:sldId id="364" r:id="rId31"/>
    <p:sldId id="285" r:id="rId32"/>
    <p:sldId id="358" r:id="rId33"/>
    <p:sldId id="340" r:id="rId34"/>
    <p:sldId id="317" r:id="rId35"/>
    <p:sldId id="360" r:id="rId36"/>
    <p:sldId id="366" r:id="rId37"/>
    <p:sldId id="292" r:id="rId38"/>
    <p:sldId id="1490" r:id="rId39"/>
    <p:sldId id="1464" r:id="rId4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2D61D12-2E68-BC2C-EC1A-BA9AA2E3894F}" name="Marlene Odenbach" initials="MO" userId="S::marlene.odenbach@uni-wuerzburg.de::850d72d2-d897-4e8d-a457-c07396246b10" providerId="AD"/>
  <p188:author id="{60DB3C8A-C6C6-EE94-4CA5-7D865F4CBE2A}" name="Anja Schlömerkemper" initials="AS" userId="S::ans51xw@uni-wuerzburg.de::6e2e927f-dec7-445e-a253-325a6a3acc06" providerId="AD"/>
  <p188:author id="{37187CB7-8222-ED2E-2323-1AD5823C441E}" name="Sebastian Hofmann" initials="SH" userId="S::sebastian.hofmann1@uni-wuerzburg.de::c2a312ac-6793-4bf6-9552-29f6620a555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3466"/>
    <a:srgbClr val="2ED2BE"/>
    <a:srgbClr val="00CC99"/>
    <a:srgbClr val="409A78"/>
    <a:srgbClr val="6DC3A2"/>
    <a:srgbClr val="357F63"/>
    <a:srgbClr val="00AC7F"/>
    <a:srgbClr val="0D437D"/>
    <a:srgbClr val="063870"/>
    <a:srgbClr val="3950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96" autoAdjust="0"/>
    <p:restoredTop sz="89635" autoAdjust="0"/>
  </p:normalViewPr>
  <p:slideViewPr>
    <p:cSldViewPr snapToGrid="0">
      <p:cViewPr varScale="1">
        <p:scale>
          <a:sx n="110" d="100"/>
          <a:sy n="110" d="100"/>
        </p:scale>
        <p:origin x="564" y="102"/>
      </p:cViewPr>
      <p:guideLst>
        <p:guide orient="horz" pos="2092"/>
        <p:guide pos="3840"/>
      </p:guideLst>
    </p:cSldViewPr>
  </p:slideViewPr>
  <p:outlineViewPr>
    <p:cViewPr>
      <p:scale>
        <a:sx n="33" d="100"/>
        <a:sy n="33" d="100"/>
      </p:scale>
      <p:origin x="0" y="-222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microsoft.com/office/2018/10/relationships/authors" Target="authors.xml"/><Relationship Id="rId20" Type="http://schemas.openxmlformats.org/officeDocument/2006/relationships/slide" Target="slides/slide18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00C52E-1384-477F-84C1-76945897D67E}" type="datetimeFigureOut">
              <a:rPr lang="de-DE" smtClean="0"/>
              <a:t>12.10.2026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399031-2AFE-45E8-979E-C5E1AD9B61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3309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="1" dirty="0"/>
              <a:t>Im folgenden Kapitel</a:t>
            </a:r>
            <a:r>
              <a:rPr lang="de-DE" dirty="0"/>
              <a:t>: Allgemeine Info zur Universität.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3A757-CDCA-4377-B0EF-37B3573B51B5}" type="slidenum">
              <a:rPr lang="de-DE" noProof="0" smtClean="0"/>
              <a:t>1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539524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399031-2AFE-45E8-979E-C5E1AD9B61F7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258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3389E-1FFE-412D-A4BA-7DA46A2C1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CE1099C-21DC-35FE-D81A-D1B8139974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CC6A964-19BB-395B-C4A2-4AF116F802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097D493-C666-CD3A-6ED5-6B93A40379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399031-2AFE-45E8-979E-C5E1AD9B61F7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61517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Die JMU und das UKW sind gemeinsam die </a:t>
            </a:r>
            <a:r>
              <a:rPr lang="de-DE" b="1" dirty="0"/>
              <a:t>größten Arbeitgeber </a:t>
            </a:r>
            <a:r>
              <a:rPr lang="de-DE" dirty="0"/>
              <a:t>in Stadt und Region Würzburg.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Mit dem UKW gibt es eine </a:t>
            </a:r>
            <a:r>
              <a:rPr lang="de-DE" b="1" dirty="0"/>
              <a:t>enge personelle Verknüpfung </a:t>
            </a:r>
            <a:r>
              <a:rPr lang="de-DE" dirty="0"/>
              <a:t>in Forschung und Lehre durch die Professuren in der Medizinischen Fakultät.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Unter </a:t>
            </a:r>
            <a:r>
              <a:rPr lang="de-DE" b="1" dirty="0"/>
              <a:t>„Etat“ </a:t>
            </a:r>
            <a:r>
              <a:rPr lang="de-DE" dirty="0"/>
              <a:t>fallen die Gelder des Freistaats Bayern sowie die Eigenmittel der Universität. </a:t>
            </a:r>
            <a:r>
              <a:rPr lang="de-DE" b="1" dirty="0"/>
              <a:t>„Drittmittel“ </a:t>
            </a:r>
            <a:r>
              <a:rPr lang="de-DE" dirty="0"/>
              <a:t>umfasst alles Weitere: Förderungen, Spenden usw.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399031-2AFE-45E8-979E-C5E1AD9B61F7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22490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AF7BB-95BD-7C28-8CEA-1372C018B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6BDCCDB-6C05-A7C0-A1E1-CF2ECEF9F0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C766A7F-CEA2-A95C-1AAD-6031ECE20C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Die JMU und das UKW sind gemeinsam die </a:t>
            </a:r>
            <a:r>
              <a:rPr lang="de-DE" b="1" dirty="0"/>
              <a:t>größten Arbeitgeber </a:t>
            </a:r>
            <a:r>
              <a:rPr lang="de-DE" dirty="0"/>
              <a:t>in Stadt und Region Würzburg.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Mit dem UKW gibt es eine </a:t>
            </a:r>
            <a:r>
              <a:rPr lang="de-DE" b="1" dirty="0"/>
              <a:t>enge personelle Verknüpfung </a:t>
            </a:r>
            <a:r>
              <a:rPr lang="de-DE" dirty="0"/>
              <a:t>in Forschung und Lehre durch die Professuren in der Medizinischen Fakultät.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Unter </a:t>
            </a:r>
            <a:r>
              <a:rPr lang="de-DE" b="1" dirty="0"/>
              <a:t>„Etat“ </a:t>
            </a:r>
            <a:r>
              <a:rPr lang="de-DE" dirty="0"/>
              <a:t>fallen die Gelder des Freistaats Bayern sowie die Eigenmittel der Universität. </a:t>
            </a:r>
            <a:r>
              <a:rPr lang="de-DE" b="1" dirty="0"/>
              <a:t>„Drittmittel“ </a:t>
            </a:r>
            <a:r>
              <a:rPr lang="de-DE" dirty="0"/>
              <a:t>umfasst alles Weitere: Förderungen, Spenden usw.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FCC9D54-FC9D-2804-77AA-56304622E6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399031-2AFE-45E8-979E-C5E1AD9B61F7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65328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33292-66D8-1F1D-D423-5107978D3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E1B1310-B615-413B-DE06-DA21604592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D7EC375-3A3C-6855-FE28-26C3F0280C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Die JMU und das UKW sind gemeinsam die </a:t>
            </a:r>
            <a:r>
              <a:rPr lang="de-DE" b="1" dirty="0"/>
              <a:t>größten Arbeitgeber </a:t>
            </a:r>
            <a:r>
              <a:rPr lang="de-DE" dirty="0"/>
              <a:t>in Stadt und Region Würzburg.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Mit dem UKW gibt es eine </a:t>
            </a:r>
            <a:r>
              <a:rPr lang="de-DE" b="1" dirty="0"/>
              <a:t>enge personelle Verknüpfung </a:t>
            </a:r>
            <a:r>
              <a:rPr lang="de-DE" dirty="0"/>
              <a:t>in Forschung und Lehre durch die Professuren in der Medizinischen Fakultät.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Unter </a:t>
            </a:r>
            <a:r>
              <a:rPr lang="de-DE" b="1" dirty="0"/>
              <a:t>„Etat“ </a:t>
            </a:r>
            <a:r>
              <a:rPr lang="de-DE" dirty="0"/>
              <a:t>fallen die Gelder des Freistaats Bayern sowie die Eigenmittel der Universität. </a:t>
            </a:r>
            <a:r>
              <a:rPr lang="de-DE" b="1" dirty="0"/>
              <a:t>„Drittmittel“ </a:t>
            </a:r>
            <a:r>
              <a:rPr lang="de-DE" dirty="0"/>
              <a:t>umfasst alles Weitere: Förderungen, Spenden usw.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CF2F3BA-3862-A30F-8F69-33A6404762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399031-2AFE-45E8-979E-C5E1AD9B61F7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04927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D3CBA-45F9-E84E-9371-281E16ED0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16FB79E-2FC3-93E6-5FBA-81F9433B31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C1DA2A2-BDA9-CD27-EF4B-8452FD624D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Die JMU und das UKW sind gemeinsam die </a:t>
            </a:r>
            <a:r>
              <a:rPr lang="de-DE" b="1" dirty="0"/>
              <a:t>größten Arbeitgeber </a:t>
            </a:r>
            <a:r>
              <a:rPr lang="de-DE" dirty="0"/>
              <a:t>in Stadt und Region Würzburg.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Mit dem UKW gibt es eine </a:t>
            </a:r>
            <a:r>
              <a:rPr lang="de-DE" b="1" dirty="0"/>
              <a:t>enge personelle Verknüpfung </a:t>
            </a:r>
            <a:r>
              <a:rPr lang="de-DE" dirty="0"/>
              <a:t>in Forschung und Lehre durch die Professuren in der Medizinischen Fakultät.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Unter </a:t>
            </a:r>
            <a:r>
              <a:rPr lang="de-DE" b="1" dirty="0"/>
              <a:t>„Etat“ </a:t>
            </a:r>
            <a:r>
              <a:rPr lang="de-DE" dirty="0"/>
              <a:t>fallen die Gelder des Freistaats Bayern sowie die Eigenmittel der Universität. </a:t>
            </a:r>
            <a:r>
              <a:rPr lang="de-DE" b="1" dirty="0"/>
              <a:t>„Drittmittel“ </a:t>
            </a:r>
            <a:r>
              <a:rPr lang="de-DE" dirty="0"/>
              <a:t>umfasst alles Weitere: Förderungen, Spenden usw.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C52E44D-54D6-01A2-F87D-3B6EA2EBB9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399031-2AFE-45E8-979E-C5E1AD9B61F7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67666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0EDD9-66DB-FDF7-390A-53B61DA5B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B5B2AB9-B4CA-3B2C-E650-6DC7B800BC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5C05BD44-11DD-6E30-56A7-117F445769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Die JMU und das UKW sind gemeinsam die </a:t>
            </a:r>
            <a:r>
              <a:rPr lang="de-DE" b="1" dirty="0"/>
              <a:t>größten Arbeitgeber </a:t>
            </a:r>
            <a:r>
              <a:rPr lang="de-DE" dirty="0"/>
              <a:t>in Stadt und Region Würzburg.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Mit dem UKW gibt es eine </a:t>
            </a:r>
            <a:r>
              <a:rPr lang="de-DE" b="1" dirty="0"/>
              <a:t>enge personelle Verknüpfung </a:t>
            </a:r>
            <a:r>
              <a:rPr lang="de-DE" dirty="0"/>
              <a:t>in Forschung und Lehre durch die Professuren in der Medizinischen Fakultät.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Unter </a:t>
            </a:r>
            <a:r>
              <a:rPr lang="de-DE" b="1" dirty="0"/>
              <a:t>„Etat“ </a:t>
            </a:r>
            <a:r>
              <a:rPr lang="de-DE" dirty="0"/>
              <a:t>fallen die Gelder des Freistaats Bayern sowie die Eigenmittel der Universität. </a:t>
            </a:r>
            <a:r>
              <a:rPr lang="de-DE" b="1" dirty="0"/>
              <a:t>„Drittmittel“ </a:t>
            </a:r>
            <a:r>
              <a:rPr lang="de-DE" dirty="0"/>
              <a:t>umfasst alles Weitere: Förderungen, Spenden usw.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E492D8B-9A9C-36C3-AC6C-DDA224847A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399031-2AFE-45E8-979E-C5E1AD9B61F7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4671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95DCB-8A52-FFB0-38B3-79F0424E4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65A3A21-04DB-0D1C-2D2E-4B0E63AE8B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AD2EED9-B4A4-8779-2704-B0E063ADFB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Die JMU und das UKW sind gemeinsam die </a:t>
            </a:r>
            <a:r>
              <a:rPr lang="de-DE" b="1" dirty="0"/>
              <a:t>größten Arbeitgeber </a:t>
            </a:r>
            <a:r>
              <a:rPr lang="de-DE" dirty="0"/>
              <a:t>in Stadt und Region Würzburg.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Mit dem UKW gibt es eine </a:t>
            </a:r>
            <a:r>
              <a:rPr lang="de-DE" b="1" dirty="0"/>
              <a:t>enge personelle Verknüpfung </a:t>
            </a:r>
            <a:r>
              <a:rPr lang="de-DE" dirty="0"/>
              <a:t>in Forschung und Lehre durch die Professuren in der Medizinischen Fakultät.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Unter </a:t>
            </a:r>
            <a:r>
              <a:rPr lang="de-DE" b="1" dirty="0"/>
              <a:t>„Etat“ </a:t>
            </a:r>
            <a:r>
              <a:rPr lang="de-DE" dirty="0"/>
              <a:t>fallen die Gelder des Freistaats Bayern sowie die Eigenmittel der Universität. </a:t>
            </a:r>
            <a:r>
              <a:rPr lang="de-DE" b="1" dirty="0"/>
              <a:t>„Drittmittel“ </a:t>
            </a:r>
            <a:r>
              <a:rPr lang="de-DE" dirty="0"/>
              <a:t>umfasst alles Weitere: Förderungen, Spenden usw.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10926EB-ADB8-5B39-DCAA-27E8098255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399031-2AFE-45E8-979E-C5E1AD9B61F7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88148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E34A4-60D0-664F-B4D0-7AE52C28E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8020132-BF40-0CB0-2E99-29D2993367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5D3C08DF-9D55-EDD9-B487-662A36F758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Die JMU und das UKW sind gemeinsam die </a:t>
            </a:r>
            <a:r>
              <a:rPr lang="de-DE" b="1" dirty="0"/>
              <a:t>größten Arbeitgeber </a:t>
            </a:r>
            <a:r>
              <a:rPr lang="de-DE" dirty="0"/>
              <a:t>in Stadt und Region Würzburg.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Mit dem UKW gibt es eine </a:t>
            </a:r>
            <a:r>
              <a:rPr lang="de-DE" b="1" dirty="0"/>
              <a:t>enge personelle Verknüpfung </a:t>
            </a:r>
            <a:r>
              <a:rPr lang="de-DE" dirty="0"/>
              <a:t>in Forschung und Lehre durch die Professuren in der Medizinischen Fakultät.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Unter </a:t>
            </a:r>
            <a:r>
              <a:rPr lang="de-DE" b="1" dirty="0"/>
              <a:t>„Etat“ </a:t>
            </a:r>
            <a:r>
              <a:rPr lang="de-DE" dirty="0"/>
              <a:t>fallen die Gelder des Freistaats Bayern sowie die Eigenmittel der Universität. </a:t>
            </a:r>
            <a:r>
              <a:rPr lang="de-DE" b="1" dirty="0"/>
              <a:t>„Drittmittel“ </a:t>
            </a:r>
            <a:r>
              <a:rPr lang="de-DE" dirty="0"/>
              <a:t>umfasst alles Weitere: Förderungen, Spenden usw.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604F4DA-4DCD-8615-23AB-418DB01452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399031-2AFE-45E8-979E-C5E1AD9B61F7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84302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0F8541-E967-4746-A715-CF1A065A87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6873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B2785-A111-A8E6-870A-8A6A793BD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C62A4B4-4C8E-AD81-10D2-4430A4BE26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375075D-9A31-0D27-E26D-4E1933372B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Die JMU und das UKW sind gemeinsam die </a:t>
            </a:r>
            <a:r>
              <a:rPr lang="de-DE" b="1" dirty="0"/>
              <a:t>größten Arbeitgeber </a:t>
            </a:r>
            <a:r>
              <a:rPr lang="de-DE" dirty="0"/>
              <a:t>in Stadt und Region Würzburg.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Mit dem UKW gibt es eine </a:t>
            </a:r>
            <a:r>
              <a:rPr lang="de-DE" b="1" dirty="0"/>
              <a:t>enge personelle Verknüpfung </a:t>
            </a:r>
            <a:r>
              <a:rPr lang="de-DE" dirty="0"/>
              <a:t>in Forschung und Lehre durch die Professuren in der Medizinischen Fakultät.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Unter </a:t>
            </a:r>
            <a:r>
              <a:rPr lang="de-DE" b="1" dirty="0"/>
              <a:t>„Etat“ </a:t>
            </a:r>
            <a:r>
              <a:rPr lang="de-DE" dirty="0"/>
              <a:t>fallen die Gelder des Freistaats Bayern sowie die Eigenmittel der Universität. </a:t>
            </a:r>
            <a:r>
              <a:rPr lang="de-DE" b="1" dirty="0"/>
              <a:t>„Drittmittel“ </a:t>
            </a:r>
            <a:r>
              <a:rPr lang="de-DE" dirty="0"/>
              <a:t>umfasst alles Weitere: Förderungen, Spenden usw.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632B074-3D42-F301-5E93-CAD95551F8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399031-2AFE-45E8-979E-C5E1AD9B61F7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22773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77A47-E662-23C7-3F80-D236DF12F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192D5BE-9F70-C07D-CB9F-3D92ACE0FB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FC3BCD8-7FD8-0BCC-EC5A-C1411898C7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Die JMU und das UKW sind gemeinsam die </a:t>
            </a:r>
            <a:r>
              <a:rPr lang="de-DE" b="1" dirty="0"/>
              <a:t>größten Arbeitgeber </a:t>
            </a:r>
            <a:r>
              <a:rPr lang="de-DE" dirty="0"/>
              <a:t>in Stadt und Region Würzburg.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Mit dem UKW gibt es eine </a:t>
            </a:r>
            <a:r>
              <a:rPr lang="de-DE" b="1" dirty="0"/>
              <a:t>enge personelle Verknüpfung </a:t>
            </a:r>
            <a:r>
              <a:rPr lang="de-DE" dirty="0"/>
              <a:t>in Forschung und Lehre durch die Professuren in der Medizinischen Fakultät.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Unter </a:t>
            </a:r>
            <a:r>
              <a:rPr lang="de-DE" b="1" dirty="0"/>
              <a:t>„Etat“ </a:t>
            </a:r>
            <a:r>
              <a:rPr lang="de-DE" dirty="0"/>
              <a:t>fallen die Gelder des Freistaats Bayern sowie die Eigenmittel der Universität. </a:t>
            </a:r>
            <a:r>
              <a:rPr lang="de-DE" b="1" dirty="0"/>
              <a:t>„Drittmittel“ </a:t>
            </a:r>
            <a:r>
              <a:rPr lang="de-DE" dirty="0"/>
              <a:t>umfasst alles Weitere: Förderungen, Spenden usw.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D1AC618-798F-8F33-64D1-871F212EDC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399031-2AFE-45E8-979E-C5E1AD9B61F7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11451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9E64E4-4652-C493-BBDB-66B93ACFF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306FDDA-099C-90EC-622B-58FE0F7727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EFA4668-A41B-8212-FA67-892E1CEE69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Die JMU und das UKW sind gemeinsam die </a:t>
            </a:r>
            <a:r>
              <a:rPr lang="de-DE" b="1" dirty="0"/>
              <a:t>größten Arbeitgeber </a:t>
            </a:r>
            <a:r>
              <a:rPr lang="de-DE" dirty="0"/>
              <a:t>in Stadt und Region Würzburg.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Mit dem UKW gibt es eine </a:t>
            </a:r>
            <a:r>
              <a:rPr lang="de-DE" b="1" dirty="0"/>
              <a:t>enge personelle Verknüpfung </a:t>
            </a:r>
            <a:r>
              <a:rPr lang="de-DE" dirty="0"/>
              <a:t>in Forschung und Lehre durch die Professuren in der Medizinischen Fakultät.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Unter </a:t>
            </a:r>
            <a:r>
              <a:rPr lang="de-DE" b="1" dirty="0"/>
              <a:t>„Etat“ </a:t>
            </a:r>
            <a:r>
              <a:rPr lang="de-DE" dirty="0"/>
              <a:t>fallen die Gelder des Freistaats Bayern sowie die Eigenmittel der Universität. </a:t>
            </a:r>
            <a:r>
              <a:rPr lang="de-DE" b="1" dirty="0"/>
              <a:t>„Drittmittel“ </a:t>
            </a:r>
            <a:r>
              <a:rPr lang="de-DE" dirty="0"/>
              <a:t>umfasst alles Weitere: Förderungen, Spenden usw.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D5FAF1C-B39A-1F37-710D-D7BFA816D6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399031-2AFE-45E8-979E-C5E1AD9B61F7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44014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769FC9-B099-C442-ADC4-40D93BDCF667}" type="slidenum">
              <a:rPr lang="de-DE" smtClean="0"/>
              <a:pPr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99576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769FC9-B099-C442-ADC4-40D93BDCF667}" type="slidenum">
              <a:rPr lang="de-DE" smtClean="0"/>
              <a:pPr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80726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…oder schreibt eine Mail an die Tutoren, wir führen Wartelisten, daher </a:t>
            </a:r>
          </a:p>
          <a:p>
            <a:r>
              <a:rPr lang="de-DE" dirty="0" err="1"/>
              <a:t>Quantitutorium</a:t>
            </a:r>
            <a:r>
              <a:rPr lang="de-DE" dirty="0"/>
              <a:t> hauptsächlich für 180er</a:t>
            </a:r>
          </a:p>
          <a:p>
            <a:r>
              <a:rPr lang="de-DE" dirty="0"/>
              <a:t>Aber jeder der einen Platz möchte kann sich entweder einschreiben oder eine Mail schreiben.</a:t>
            </a:r>
          </a:p>
          <a:p>
            <a:r>
              <a:rPr lang="de-DE" dirty="0"/>
              <a:t>Während des Semesters bekommt jeder einen Platz zugesichert, der an der </a:t>
            </a:r>
            <a:r>
              <a:rPr lang="de-DE" dirty="0" err="1"/>
              <a:t>Quantivorlesung</a:t>
            </a:r>
            <a:r>
              <a:rPr lang="de-DE" dirty="0"/>
              <a:t> saß und den Zettel unterschrieben hat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769FC9-B099-C442-ADC4-40D93BDCF667}" type="slidenum">
              <a:rPr lang="de-DE" smtClean="0"/>
              <a:pPr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1195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Bevor ihr alle möglichen Dozierenden anschreibt, schaut auf der Homepage nach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769FC9-B099-C442-ADC4-40D93BDCF667}" type="slidenum">
              <a:rPr lang="de-DE" smtClean="0"/>
              <a:pPr/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33602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Was für Fragen habt ihr noch?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/>
              <a:t>Vielen </a:t>
            </a:r>
            <a:r>
              <a:rPr lang="de-DE" dirty="0"/>
              <a:t>Dank fürs Zuhören, wir freuen uns auf euch.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769FC9-B099-C442-ADC4-40D93BDCF667}" type="slidenum">
              <a:rPr lang="de-DE" smtClean="0"/>
              <a:pPr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51661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399031-2AFE-45E8-979E-C5E1AD9B61F7}" type="slidenum">
              <a:rPr lang="de-DE" smtClean="0"/>
              <a:t>38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767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ctrTitle" hasCustomPrompt="1"/>
          </p:nvPr>
        </p:nvSpPr>
        <p:spPr>
          <a:xfrm>
            <a:off x="1524000" y="2019981"/>
            <a:ext cx="9144000" cy="2387600"/>
          </a:xfrm>
          <a:prstGeom prst="rect">
            <a:avLst/>
          </a:prstGeom>
        </p:spPr>
        <p:txBody>
          <a:bodyPr anchor="b"/>
          <a:lstStyle>
            <a:lvl1pPr algn="l">
              <a:defRPr sz="6000" baseline="0">
                <a:solidFill>
                  <a:schemeClr val="tx1"/>
                </a:solidFill>
                <a:latin typeface="MetaBold-Roman" panose="02000803000000000000" pitchFamily="2" charset="0"/>
              </a:defRPr>
            </a:lvl1pPr>
          </a:lstStyle>
          <a:p>
            <a:r>
              <a:rPr lang="de-DE" dirty="0"/>
              <a:t>Überschrift einfügen</a:t>
            </a:r>
          </a:p>
        </p:txBody>
      </p:sp>
      <p:sp>
        <p:nvSpPr>
          <p:cNvPr id="5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524000" y="4407581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  <a:latin typeface="MetaBold-Roman" panose="02000803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Unterüberschrift einfügen</a:t>
            </a:r>
          </a:p>
        </p:txBody>
      </p:sp>
      <p:sp>
        <p:nvSpPr>
          <p:cNvPr id="6" name="Bildplatzhalter 11"/>
          <p:cNvSpPr>
            <a:spLocks noGrp="1"/>
          </p:cNvSpPr>
          <p:nvPr>
            <p:ph type="pic" sz="quarter" idx="13" hasCustomPrompt="1"/>
          </p:nvPr>
        </p:nvSpPr>
        <p:spPr>
          <a:xfrm>
            <a:off x="10392000" y="466181"/>
            <a:ext cx="1800000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/>
            </a:lvl1pPr>
          </a:lstStyle>
          <a:p>
            <a:r>
              <a:rPr lang="de-DE" dirty="0" err="1"/>
              <a:t>Sublogo</a:t>
            </a:r>
            <a:r>
              <a:rPr lang="de-DE" dirty="0"/>
              <a:t> Format 5:2</a:t>
            </a:r>
          </a:p>
        </p:txBody>
      </p:sp>
    </p:spTree>
    <p:extLst>
      <p:ext uri="{BB962C8B-B14F-4D97-AF65-F5344CB8AC3E}">
        <p14:creationId xmlns:p14="http://schemas.microsoft.com/office/powerpoint/2010/main" val="203330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 hasCustomPrompt="1"/>
          </p:nvPr>
        </p:nvSpPr>
        <p:spPr>
          <a:xfrm>
            <a:off x="1807028" y="1045027"/>
            <a:ext cx="9612086" cy="1219505"/>
          </a:xfrm>
          <a:prstGeom prst="rect">
            <a:avLst/>
          </a:prstGeom>
        </p:spPr>
        <p:txBody>
          <a:bodyPr/>
          <a:lstStyle>
            <a:lvl1pPr>
              <a:defRPr sz="3600" baseline="0">
                <a:solidFill>
                  <a:schemeClr val="tx1"/>
                </a:solidFill>
                <a:latin typeface="MetaBold-Roman" panose="02000803000000000000" pitchFamily="2" charset="0"/>
              </a:defRPr>
            </a:lvl1pPr>
          </a:lstStyle>
          <a:p>
            <a:r>
              <a:rPr lang="de-DE" dirty="0"/>
              <a:t>Überschrift einfügen</a:t>
            </a:r>
          </a:p>
        </p:txBody>
      </p:sp>
      <p:sp>
        <p:nvSpPr>
          <p:cNvPr id="5" name="Inhaltsplatzhalter 2"/>
          <p:cNvSpPr>
            <a:spLocks noGrp="1"/>
          </p:cNvSpPr>
          <p:nvPr>
            <p:ph idx="1" hasCustomPrompt="1"/>
          </p:nvPr>
        </p:nvSpPr>
        <p:spPr>
          <a:xfrm>
            <a:off x="1807028" y="2177143"/>
            <a:ext cx="9612086" cy="4103914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MetaNormal-Roman" panose="02000503000000000000" pitchFamily="2" charset="0"/>
              </a:defRPr>
            </a:lvl1pPr>
            <a:lvl2pPr>
              <a:defRPr>
                <a:solidFill>
                  <a:schemeClr val="tx1"/>
                </a:solidFill>
                <a:latin typeface="MetaNormal-Roman" panose="02000503000000000000" pitchFamily="2" charset="0"/>
              </a:defRPr>
            </a:lvl2pPr>
            <a:lvl3pPr>
              <a:defRPr>
                <a:solidFill>
                  <a:schemeClr val="tx1"/>
                </a:solidFill>
                <a:latin typeface="MetaNormal-Roman" panose="02000503000000000000" pitchFamily="2" charset="0"/>
              </a:defRPr>
            </a:lvl3pPr>
            <a:lvl4pPr>
              <a:defRPr>
                <a:solidFill>
                  <a:schemeClr val="tx1"/>
                </a:solidFill>
                <a:latin typeface="MetaNormal-Roman" panose="02000503000000000000" pitchFamily="2" charset="0"/>
              </a:defRPr>
            </a:lvl4pPr>
            <a:lvl5pPr>
              <a:defRPr>
                <a:solidFill>
                  <a:schemeClr val="tx1"/>
                </a:solidFill>
                <a:latin typeface="MetaNormal-Roman" panose="02000503000000000000" pitchFamily="2" charset="0"/>
              </a:defRPr>
            </a:lvl5pPr>
          </a:lstStyle>
          <a:p>
            <a:pPr lvl="0"/>
            <a:r>
              <a:rPr lang="de-DE" dirty="0"/>
              <a:t>Aufzählungspunkte einfügen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Bildplatzhalter 11"/>
          <p:cNvSpPr>
            <a:spLocks noGrp="1"/>
          </p:cNvSpPr>
          <p:nvPr>
            <p:ph type="pic" sz="quarter" idx="13" hasCustomPrompt="1"/>
          </p:nvPr>
        </p:nvSpPr>
        <p:spPr>
          <a:xfrm>
            <a:off x="10392000" y="531085"/>
            <a:ext cx="1800000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/>
            </a:lvl1pPr>
          </a:lstStyle>
          <a:p>
            <a:r>
              <a:rPr lang="de-DE" dirty="0" err="1"/>
              <a:t>Sublogo</a:t>
            </a:r>
            <a:r>
              <a:rPr lang="de-DE" dirty="0"/>
              <a:t> Format 5:2</a:t>
            </a:r>
          </a:p>
        </p:txBody>
      </p:sp>
    </p:spTree>
    <p:extLst>
      <p:ext uri="{BB962C8B-B14F-4D97-AF65-F5344CB8AC3E}">
        <p14:creationId xmlns:p14="http://schemas.microsoft.com/office/powerpoint/2010/main" val="145869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1709057" y="1066799"/>
            <a:ext cx="9612086" cy="1049478"/>
          </a:xfrm>
          <a:prstGeom prst="rect">
            <a:avLst/>
          </a:prstGeom>
        </p:spPr>
        <p:txBody>
          <a:bodyPr/>
          <a:lstStyle>
            <a:lvl1pPr>
              <a:defRPr sz="3600" baseline="0">
                <a:solidFill>
                  <a:schemeClr val="tx1"/>
                </a:solidFill>
                <a:latin typeface="MetaBold-Roman" panose="02000803000000000000" pitchFamily="2" charset="0"/>
              </a:defRPr>
            </a:lvl1pPr>
          </a:lstStyle>
          <a:p>
            <a:r>
              <a:rPr lang="de-DE" dirty="0"/>
              <a:t>Überschrift einfügen</a:t>
            </a:r>
          </a:p>
        </p:txBody>
      </p:sp>
      <p:sp>
        <p:nvSpPr>
          <p:cNvPr id="6" name="Inhaltsplatzhalter 2"/>
          <p:cNvSpPr>
            <a:spLocks noGrp="1"/>
          </p:cNvSpPr>
          <p:nvPr>
            <p:ph idx="1" hasCustomPrompt="1"/>
          </p:nvPr>
        </p:nvSpPr>
        <p:spPr>
          <a:xfrm>
            <a:off x="1709057" y="2198914"/>
            <a:ext cx="4680857" cy="396240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MetaNormal-Roman" panose="02000503000000000000" pitchFamily="2" charset="0"/>
              </a:defRPr>
            </a:lvl1pPr>
            <a:lvl2pPr>
              <a:defRPr>
                <a:solidFill>
                  <a:schemeClr val="tx1"/>
                </a:solidFill>
                <a:latin typeface="MetaNormal-Roman" panose="02000503000000000000" pitchFamily="2" charset="0"/>
              </a:defRPr>
            </a:lvl2pPr>
            <a:lvl3pPr>
              <a:defRPr>
                <a:solidFill>
                  <a:schemeClr val="tx1"/>
                </a:solidFill>
                <a:latin typeface="MetaNormal-Roman" panose="02000503000000000000" pitchFamily="2" charset="0"/>
              </a:defRPr>
            </a:lvl3pPr>
            <a:lvl4pPr>
              <a:defRPr>
                <a:solidFill>
                  <a:schemeClr val="tx1"/>
                </a:solidFill>
                <a:latin typeface="MetaNormal-Roman" panose="02000503000000000000" pitchFamily="2" charset="0"/>
              </a:defRPr>
            </a:lvl4pPr>
            <a:lvl5pPr>
              <a:defRPr>
                <a:solidFill>
                  <a:schemeClr val="tx1"/>
                </a:solidFill>
                <a:latin typeface="MetaNormal-Roman" panose="02000503000000000000" pitchFamily="2" charset="0"/>
              </a:defRPr>
            </a:lvl5pPr>
          </a:lstStyle>
          <a:p>
            <a:pPr lvl="0"/>
            <a:r>
              <a:rPr lang="de-DE" dirty="0"/>
              <a:t>Erste Ebene einfügen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Inhaltsplatzhalter 2"/>
          <p:cNvSpPr>
            <a:spLocks noGrp="1"/>
          </p:cNvSpPr>
          <p:nvPr>
            <p:ph idx="14" hasCustomPrompt="1"/>
          </p:nvPr>
        </p:nvSpPr>
        <p:spPr>
          <a:xfrm>
            <a:off x="6596744" y="2198914"/>
            <a:ext cx="4724400" cy="396240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MetaNormal-Roman" panose="02000503000000000000" pitchFamily="2" charset="0"/>
              </a:defRPr>
            </a:lvl1pPr>
            <a:lvl2pPr>
              <a:defRPr>
                <a:solidFill>
                  <a:schemeClr val="tx1"/>
                </a:solidFill>
                <a:latin typeface="MetaNormal-Roman" panose="02000503000000000000" pitchFamily="2" charset="0"/>
              </a:defRPr>
            </a:lvl2pPr>
            <a:lvl3pPr>
              <a:defRPr>
                <a:solidFill>
                  <a:schemeClr val="tx1"/>
                </a:solidFill>
                <a:latin typeface="MetaNormal-Roman" panose="02000503000000000000" pitchFamily="2" charset="0"/>
              </a:defRPr>
            </a:lvl3pPr>
            <a:lvl4pPr>
              <a:defRPr>
                <a:solidFill>
                  <a:schemeClr val="tx1"/>
                </a:solidFill>
                <a:latin typeface="MetaNormal-Roman" panose="02000503000000000000" pitchFamily="2" charset="0"/>
              </a:defRPr>
            </a:lvl4pPr>
            <a:lvl5pPr>
              <a:defRPr>
                <a:solidFill>
                  <a:schemeClr val="tx1"/>
                </a:solidFill>
                <a:latin typeface="MetaNormal-Roman" panose="02000503000000000000" pitchFamily="2" charset="0"/>
              </a:defRPr>
            </a:lvl5pPr>
          </a:lstStyle>
          <a:p>
            <a:pPr lvl="0"/>
            <a:r>
              <a:rPr lang="de-DE" dirty="0"/>
              <a:t>Erste Ebene einfügen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9" name="Bildplatzhalter 11"/>
          <p:cNvSpPr>
            <a:spLocks noGrp="1"/>
          </p:cNvSpPr>
          <p:nvPr>
            <p:ph type="pic" sz="quarter" idx="13" hasCustomPrompt="1"/>
          </p:nvPr>
        </p:nvSpPr>
        <p:spPr>
          <a:xfrm>
            <a:off x="10392000" y="531085"/>
            <a:ext cx="1800000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/>
            </a:lvl1pPr>
          </a:lstStyle>
          <a:p>
            <a:r>
              <a:rPr lang="de-DE" dirty="0" err="1"/>
              <a:t>Sublogo</a:t>
            </a:r>
            <a:r>
              <a:rPr lang="de-DE" dirty="0"/>
              <a:t> Format 5:2</a:t>
            </a:r>
          </a:p>
        </p:txBody>
      </p:sp>
    </p:spTree>
    <p:extLst>
      <p:ext uri="{BB962C8B-B14F-4D97-AF65-F5344CB8AC3E}">
        <p14:creationId xmlns:p14="http://schemas.microsoft.com/office/powerpoint/2010/main" val="910635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>
            <a:spLocks noGrp="1"/>
          </p:cNvSpPr>
          <p:nvPr>
            <p:ph type="title" hasCustomPrompt="1"/>
          </p:nvPr>
        </p:nvSpPr>
        <p:spPr>
          <a:xfrm>
            <a:off x="838199" y="3043011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MetaBold-Roman" panose="02000803000000000000" pitchFamily="2" charset="0"/>
              </a:defRPr>
            </a:lvl1pPr>
          </a:lstStyle>
          <a:p>
            <a:r>
              <a:rPr lang="de-DE" dirty="0"/>
              <a:t>Überschrift einfügen</a:t>
            </a:r>
          </a:p>
        </p:txBody>
      </p:sp>
      <p:sp>
        <p:nvSpPr>
          <p:cNvPr id="5" name="Bildplatzhalter 11"/>
          <p:cNvSpPr>
            <a:spLocks noGrp="1"/>
          </p:cNvSpPr>
          <p:nvPr>
            <p:ph type="pic" sz="quarter" idx="13" hasCustomPrompt="1"/>
          </p:nvPr>
        </p:nvSpPr>
        <p:spPr>
          <a:xfrm>
            <a:off x="10392000" y="531085"/>
            <a:ext cx="1800000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/>
            </a:lvl1pPr>
          </a:lstStyle>
          <a:p>
            <a:r>
              <a:rPr lang="de-DE" dirty="0" err="1"/>
              <a:t>Sublogo</a:t>
            </a:r>
            <a:r>
              <a:rPr lang="de-DE" dirty="0"/>
              <a:t> Format 5:2</a:t>
            </a:r>
          </a:p>
        </p:txBody>
      </p:sp>
    </p:spTree>
    <p:extLst>
      <p:ext uri="{BB962C8B-B14F-4D97-AF65-F5344CB8AC3E}">
        <p14:creationId xmlns:p14="http://schemas.microsoft.com/office/powerpoint/2010/main" val="415616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11"/>
          <p:cNvSpPr>
            <a:spLocks noGrp="1"/>
          </p:cNvSpPr>
          <p:nvPr>
            <p:ph type="pic" sz="quarter" idx="13" hasCustomPrompt="1"/>
          </p:nvPr>
        </p:nvSpPr>
        <p:spPr>
          <a:xfrm>
            <a:off x="10392000" y="531085"/>
            <a:ext cx="1800000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/>
            </a:lvl1pPr>
          </a:lstStyle>
          <a:p>
            <a:r>
              <a:rPr lang="de-DE" dirty="0" err="1"/>
              <a:t>Sublogo</a:t>
            </a:r>
            <a:r>
              <a:rPr lang="de-DE" dirty="0"/>
              <a:t> Format 5:2</a:t>
            </a:r>
          </a:p>
        </p:txBody>
      </p:sp>
    </p:spTree>
    <p:extLst>
      <p:ext uri="{BB962C8B-B14F-4D97-AF65-F5344CB8AC3E}">
        <p14:creationId xmlns:p14="http://schemas.microsoft.com/office/powerpoint/2010/main" val="2942952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1382486" y="2062415"/>
            <a:ext cx="4467226" cy="1207886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chemeClr val="tx1"/>
                </a:solidFill>
                <a:latin typeface="MetaBold-Roman" panose="02000803000000000000" pitchFamily="2" charset="0"/>
              </a:defRPr>
            </a:lvl1pPr>
          </a:lstStyle>
          <a:p>
            <a:r>
              <a:rPr lang="de-DE" dirty="0"/>
              <a:t>Überschrift einfügen</a:t>
            </a:r>
          </a:p>
        </p:txBody>
      </p:sp>
      <p:sp>
        <p:nvSpPr>
          <p:cNvPr id="6" name="Bildplatzhalter 2"/>
          <p:cNvSpPr>
            <a:spLocks noGrp="1"/>
          </p:cNvSpPr>
          <p:nvPr>
            <p:ph type="pic" idx="1" hasCustomPrompt="1"/>
          </p:nvPr>
        </p:nvSpPr>
        <p:spPr>
          <a:xfrm>
            <a:off x="6291941" y="2062415"/>
            <a:ext cx="5455331" cy="36090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aseline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/>
              <a:t>Bild einfügen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1382486" y="3382535"/>
            <a:ext cx="4467226" cy="281010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de-DE" sz="1800" dirty="0" smtClean="0">
                <a:solidFill>
                  <a:schemeClr val="tx1"/>
                </a:solidFill>
                <a:latin typeface="MetaNormal-Roman" panose="02000503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Cat ipsum dolor sit </a:t>
            </a:r>
            <a:r>
              <a:rPr lang="en-US" dirty="0" err="1"/>
              <a:t>amet</a:t>
            </a:r>
            <a:r>
              <a:rPr lang="en-US" dirty="0"/>
              <a:t>, sniff catnip and act crazy. Purr paw your face to wake you up in the morning </a:t>
            </a:r>
            <a:r>
              <a:rPr lang="en-US" dirty="0" err="1"/>
              <a:t>furball</a:t>
            </a:r>
            <a:r>
              <a:rPr lang="en-US" dirty="0"/>
              <a:t> roll </a:t>
            </a:r>
            <a:r>
              <a:rPr lang="en-US" dirty="0" err="1"/>
              <a:t>roll</a:t>
            </a:r>
            <a:r>
              <a:rPr lang="en-US" dirty="0"/>
              <a:t> </a:t>
            </a:r>
            <a:r>
              <a:rPr lang="en-US" dirty="0" err="1"/>
              <a:t>roll</a:t>
            </a:r>
            <a:r>
              <a:rPr lang="en-US" dirty="0"/>
              <a:t>. Howl on top of tall thing. What a cat-ass-trophy! immediately regret falling into bathtub yet is good you understand your place in my world eat fish on floor. Cat playing a fiddle in hey diddle </a:t>
            </a:r>
            <a:r>
              <a:rPr lang="en-US" dirty="0" err="1"/>
              <a:t>diddle</a:t>
            </a:r>
            <a:r>
              <a:rPr lang="en-US" dirty="0"/>
              <a:t>? </a:t>
            </a:r>
            <a:endParaRPr lang="de-DE" dirty="0"/>
          </a:p>
        </p:txBody>
      </p:sp>
      <p:sp>
        <p:nvSpPr>
          <p:cNvPr id="9" name="Bildplatzhalter 11"/>
          <p:cNvSpPr>
            <a:spLocks noGrp="1"/>
          </p:cNvSpPr>
          <p:nvPr>
            <p:ph type="pic" sz="quarter" idx="13" hasCustomPrompt="1"/>
          </p:nvPr>
        </p:nvSpPr>
        <p:spPr>
          <a:xfrm>
            <a:off x="10392000" y="531085"/>
            <a:ext cx="1800000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/>
            </a:lvl1pPr>
          </a:lstStyle>
          <a:p>
            <a:r>
              <a:rPr lang="de-DE" dirty="0" err="1"/>
              <a:t>Sublogo</a:t>
            </a:r>
            <a:r>
              <a:rPr lang="de-DE" dirty="0"/>
              <a:t> Format 5:2</a:t>
            </a:r>
          </a:p>
        </p:txBody>
      </p:sp>
      <p:sp>
        <p:nvSpPr>
          <p:cNvPr id="11" name="Textplatzhalter 3"/>
          <p:cNvSpPr>
            <a:spLocks noGrp="1"/>
          </p:cNvSpPr>
          <p:nvPr>
            <p:ph type="body" sz="half" idx="14" hasCustomPrompt="1"/>
          </p:nvPr>
        </p:nvSpPr>
        <p:spPr>
          <a:xfrm>
            <a:off x="6291940" y="5671457"/>
            <a:ext cx="5455331" cy="52118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de-DE" sz="1400" dirty="0" smtClean="0">
                <a:solidFill>
                  <a:schemeClr val="tx1"/>
                </a:solidFill>
                <a:latin typeface="MetaNormal-Roman" panose="02000503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Bildnachweis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89541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>
            <a:spLocks noGrp="1"/>
          </p:cNvSpPr>
          <p:nvPr>
            <p:ph type="ctrTitle" hasCustomPrompt="1"/>
          </p:nvPr>
        </p:nvSpPr>
        <p:spPr>
          <a:xfrm>
            <a:off x="1524000" y="2019981"/>
            <a:ext cx="9144000" cy="2387600"/>
          </a:xfrm>
          <a:prstGeom prst="rect">
            <a:avLst/>
          </a:prstGeom>
        </p:spPr>
        <p:txBody>
          <a:bodyPr anchor="b"/>
          <a:lstStyle>
            <a:lvl1pPr algn="l">
              <a:defRPr sz="6000" baseline="0">
                <a:solidFill>
                  <a:schemeClr val="tx1"/>
                </a:solidFill>
                <a:latin typeface="MetaBold-Roman" panose="02000803000000000000" pitchFamily="2" charset="0"/>
              </a:defRPr>
            </a:lvl1pPr>
          </a:lstStyle>
          <a:p>
            <a:r>
              <a:rPr lang="de-DE" dirty="0"/>
              <a:t>Überschrift einfügen</a:t>
            </a:r>
          </a:p>
        </p:txBody>
      </p:sp>
      <p:sp>
        <p:nvSpPr>
          <p:cNvPr id="9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524000" y="4407581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  <a:latin typeface="MetaBold-Roman" panose="02000803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Unterüberschrift einfügen</a:t>
            </a:r>
          </a:p>
        </p:txBody>
      </p:sp>
      <p:sp>
        <p:nvSpPr>
          <p:cNvPr id="5" name="Bildplatzhalter 11"/>
          <p:cNvSpPr>
            <a:spLocks noGrp="1"/>
          </p:cNvSpPr>
          <p:nvPr>
            <p:ph type="pic" sz="quarter" idx="13" hasCustomPrompt="1"/>
          </p:nvPr>
        </p:nvSpPr>
        <p:spPr>
          <a:xfrm>
            <a:off x="10392000" y="674902"/>
            <a:ext cx="1800000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/>
            </a:lvl1pPr>
          </a:lstStyle>
          <a:p>
            <a:r>
              <a:rPr lang="de-DE" dirty="0" err="1"/>
              <a:t>Sublogo</a:t>
            </a:r>
            <a:r>
              <a:rPr lang="de-DE" dirty="0"/>
              <a:t> Format 5:2</a:t>
            </a:r>
          </a:p>
        </p:txBody>
      </p:sp>
    </p:spTree>
    <p:extLst>
      <p:ext uri="{BB962C8B-B14F-4D97-AF65-F5344CB8AC3E}">
        <p14:creationId xmlns:p14="http://schemas.microsoft.com/office/powerpoint/2010/main" val="3886608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1665514" y="1850571"/>
            <a:ext cx="9612086" cy="1049478"/>
          </a:xfrm>
          <a:prstGeom prst="rect">
            <a:avLst/>
          </a:prstGeom>
        </p:spPr>
        <p:txBody>
          <a:bodyPr/>
          <a:lstStyle>
            <a:lvl1pPr>
              <a:defRPr sz="3600" baseline="0">
                <a:solidFill>
                  <a:schemeClr val="tx1"/>
                </a:solidFill>
                <a:latin typeface="MetaBold-Roman" panose="02000803000000000000" pitchFamily="2" charset="0"/>
              </a:defRPr>
            </a:lvl1pPr>
          </a:lstStyle>
          <a:p>
            <a:r>
              <a:rPr lang="de-DE" dirty="0"/>
              <a:t>Überschrift einfügen</a:t>
            </a:r>
          </a:p>
        </p:txBody>
      </p:sp>
      <p:sp>
        <p:nvSpPr>
          <p:cNvPr id="9" name="Inhaltsplatzhalter 2"/>
          <p:cNvSpPr>
            <a:spLocks noGrp="1"/>
          </p:cNvSpPr>
          <p:nvPr>
            <p:ph idx="1" hasCustomPrompt="1"/>
          </p:nvPr>
        </p:nvSpPr>
        <p:spPr>
          <a:xfrm>
            <a:off x="1665514" y="2982686"/>
            <a:ext cx="9612086" cy="3531734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MetaNormal-Roman" panose="02000503000000000000" pitchFamily="2" charset="0"/>
              </a:defRPr>
            </a:lvl1pPr>
            <a:lvl2pPr>
              <a:defRPr>
                <a:solidFill>
                  <a:schemeClr val="tx1"/>
                </a:solidFill>
                <a:latin typeface="MetaNormal-Roman" panose="02000503000000000000" pitchFamily="2" charset="0"/>
              </a:defRPr>
            </a:lvl2pPr>
            <a:lvl3pPr>
              <a:defRPr>
                <a:solidFill>
                  <a:schemeClr val="tx1"/>
                </a:solidFill>
                <a:latin typeface="MetaNormal-Roman" panose="02000503000000000000" pitchFamily="2" charset="0"/>
              </a:defRPr>
            </a:lvl3pPr>
            <a:lvl4pPr>
              <a:defRPr>
                <a:solidFill>
                  <a:schemeClr val="tx1"/>
                </a:solidFill>
                <a:latin typeface="MetaNormal-Roman" panose="02000503000000000000" pitchFamily="2" charset="0"/>
              </a:defRPr>
            </a:lvl4pPr>
            <a:lvl5pPr>
              <a:defRPr>
                <a:solidFill>
                  <a:schemeClr val="tx1"/>
                </a:solidFill>
                <a:latin typeface="MetaNormal-Roman" panose="02000503000000000000" pitchFamily="2" charset="0"/>
              </a:defRPr>
            </a:lvl5pPr>
          </a:lstStyle>
          <a:p>
            <a:pPr lvl="0"/>
            <a:r>
              <a:rPr lang="de-DE" dirty="0"/>
              <a:t>Aufzählungspunkte einfügen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Bildplatzhalter 11"/>
          <p:cNvSpPr>
            <a:spLocks noGrp="1"/>
          </p:cNvSpPr>
          <p:nvPr>
            <p:ph type="pic" sz="quarter" idx="13" hasCustomPrompt="1"/>
          </p:nvPr>
        </p:nvSpPr>
        <p:spPr>
          <a:xfrm>
            <a:off x="10392000" y="674902"/>
            <a:ext cx="1800000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/>
            </a:lvl1pPr>
          </a:lstStyle>
          <a:p>
            <a:r>
              <a:rPr lang="de-DE" dirty="0" err="1"/>
              <a:t>Sublogo</a:t>
            </a:r>
            <a:r>
              <a:rPr lang="de-DE" dirty="0"/>
              <a:t> Format 5:2</a:t>
            </a:r>
          </a:p>
        </p:txBody>
      </p:sp>
    </p:spTree>
    <p:extLst>
      <p:ext uri="{BB962C8B-B14F-4D97-AF65-F5344CB8AC3E}">
        <p14:creationId xmlns:p14="http://schemas.microsoft.com/office/powerpoint/2010/main" val="1649622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/>
          <p:cNvSpPr>
            <a:spLocks noGrp="1"/>
          </p:cNvSpPr>
          <p:nvPr>
            <p:ph type="title" hasCustomPrompt="1"/>
          </p:nvPr>
        </p:nvSpPr>
        <p:spPr>
          <a:xfrm>
            <a:off x="1665514" y="1850571"/>
            <a:ext cx="9612086" cy="1049478"/>
          </a:xfrm>
          <a:prstGeom prst="rect">
            <a:avLst/>
          </a:prstGeom>
        </p:spPr>
        <p:txBody>
          <a:bodyPr/>
          <a:lstStyle>
            <a:lvl1pPr>
              <a:defRPr sz="3600" baseline="0">
                <a:solidFill>
                  <a:schemeClr val="tx1"/>
                </a:solidFill>
                <a:latin typeface="MetaBold-Roman" panose="02000803000000000000" pitchFamily="2" charset="0"/>
              </a:defRPr>
            </a:lvl1pPr>
          </a:lstStyle>
          <a:p>
            <a:r>
              <a:rPr lang="de-DE" dirty="0"/>
              <a:t>Überschrift einfügen</a:t>
            </a:r>
          </a:p>
        </p:txBody>
      </p:sp>
      <p:sp>
        <p:nvSpPr>
          <p:cNvPr id="10" name="Inhaltsplatzhalter 2"/>
          <p:cNvSpPr>
            <a:spLocks noGrp="1"/>
          </p:cNvSpPr>
          <p:nvPr>
            <p:ph idx="1" hasCustomPrompt="1"/>
          </p:nvPr>
        </p:nvSpPr>
        <p:spPr>
          <a:xfrm>
            <a:off x="1665514" y="2982686"/>
            <a:ext cx="4680857" cy="3531734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MetaNormal-Roman" panose="02000503000000000000" pitchFamily="2" charset="0"/>
              </a:defRPr>
            </a:lvl1pPr>
            <a:lvl2pPr>
              <a:defRPr>
                <a:solidFill>
                  <a:schemeClr val="tx1"/>
                </a:solidFill>
                <a:latin typeface="MetaNormal-Roman" panose="02000503000000000000" pitchFamily="2" charset="0"/>
              </a:defRPr>
            </a:lvl2pPr>
            <a:lvl3pPr>
              <a:defRPr>
                <a:solidFill>
                  <a:schemeClr val="tx1"/>
                </a:solidFill>
                <a:latin typeface="MetaNormal-Roman" panose="02000503000000000000" pitchFamily="2" charset="0"/>
              </a:defRPr>
            </a:lvl3pPr>
            <a:lvl4pPr>
              <a:defRPr>
                <a:solidFill>
                  <a:schemeClr val="tx1"/>
                </a:solidFill>
                <a:latin typeface="MetaNormal-Roman" panose="02000503000000000000" pitchFamily="2" charset="0"/>
              </a:defRPr>
            </a:lvl4pPr>
            <a:lvl5pPr>
              <a:defRPr>
                <a:solidFill>
                  <a:schemeClr val="tx1"/>
                </a:solidFill>
                <a:latin typeface="MetaNormal-Roman" panose="02000503000000000000" pitchFamily="2" charset="0"/>
              </a:defRPr>
            </a:lvl5pPr>
          </a:lstStyle>
          <a:p>
            <a:pPr lvl="0"/>
            <a:r>
              <a:rPr lang="de-DE" dirty="0"/>
              <a:t>Erste Ebene einfügen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1" name="Inhaltsplatzhalter 2"/>
          <p:cNvSpPr>
            <a:spLocks noGrp="1"/>
          </p:cNvSpPr>
          <p:nvPr>
            <p:ph idx="14" hasCustomPrompt="1"/>
          </p:nvPr>
        </p:nvSpPr>
        <p:spPr>
          <a:xfrm>
            <a:off x="6553201" y="2982686"/>
            <a:ext cx="4724400" cy="3531734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MetaNormal-Roman" panose="02000503000000000000" pitchFamily="2" charset="0"/>
              </a:defRPr>
            </a:lvl1pPr>
            <a:lvl2pPr>
              <a:defRPr>
                <a:solidFill>
                  <a:schemeClr val="tx1"/>
                </a:solidFill>
                <a:latin typeface="MetaNormal-Roman" panose="02000503000000000000" pitchFamily="2" charset="0"/>
              </a:defRPr>
            </a:lvl2pPr>
            <a:lvl3pPr>
              <a:defRPr>
                <a:solidFill>
                  <a:schemeClr val="tx1"/>
                </a:solidFill>
                <a:latin typeface="MetaNormal-Roman" panose="02000503000000000000" pitchFamily="2" charset="0"/>
              </a:defRPr>
            </a:lvl3pPr>
            <a:lvl4pPr>
              <a:defRPr>
                <a:solidFill>
                  <a:schemeClr val="tx1"/>
                </a:solidFill>
                <a:latin typeface="MetaNormal-Roman" panose="02000503000000000000" pitchFamily="2" charset="0"/>
              </a:defRPr>
            </a:lvl4pPr>
            <a:lvl5pPr>
              <a:defRPr>
                <a:solidFill>
                  <a:schemeClr val="tx1"/>
                </a:solidFill>
                <a:latin typeface="MetaNormal-Roman" panose="02000503000000000000" pitchFamily="2" charset="0"/>
              </a:defRPr>
            </a:lvl5pPr>
          </a:lstStyle>
          <a:p>
            <a:pPr lvl="0"/>
            <a:r>
              <a:rPr lang="de-DE" dirty="0"/>
              <a:t>Erste Ebene einfügen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Bildplatzhalter 11"/>
          <p:cNvSpPr>
            <a:spLocks noGrp="1"/>
          </p:cNvSpPr>
          <p:nvPr>
            <p:ph type="pic" sz="quarter" idx="13" hasCustomPrompt="1"/>
          </p:nvPr>
        </p:nvSpPr>
        <p:spPr>
          <a:xfrm>
            <a:off x="10392000" y="674902"/>
            <a:ext cx="1800000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/>
            </a:lvl1pPr>
          </a:lstStyle>
          <a:p>
            <a:r>
              <a:rPr lang="de-DE" dirty="0" err="1"/>
              <a:t>Sublogo</a:t>
            </a:r>
            <a:r>
              <a:rPr lang="de-DE" dirty="0"/>
              <a:t> Format 5:2</a:t>
            </a:r>
          </a:p>
        </p:txBody>
      </p:sp>
    </p:spTree>
    <p:extLst>
      <p:ext uri="{BB962C8B-B14F-4D97-AF65-F5344CB8AC3E}">
        <p14:creationId xmlns:p14="http://schemas.microsoft.com/office/powerpoint/2010/main" val="2474407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11"/>
          <p:cNvSpPr>
            <a:spLocks noGrp="1"/>
          </p:cNvSpPr>
          <p:nvPr>
            <p:ph type="pic" sz="quarter" idx="13" hasCustomPrompt="1"/>
          </p:nvPr>
        </p:nvSpPr>
        <p:spPr>
          <a:xfrm>
            <a:off x="10392000" y="674902"/>
            <a:ext cx="1800000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/>
            </a:lvl1pPr>
          </a:lstStyle>
          <a:p>
            <a:r>
              <a:rPr lang="de-DE" dirty="0" err="1"/>
              <a:t>Sublogo</a:t>
            </a:r>
            <a:r>
              <a:rPr lang="de-DE" dirty="0"/>
              <a:t> Format 5:2</a:t>
            </a:r>
          </a:p>
        </p:txBody>
      </p:sp>
    </p:spTree>
    <p:extLst>
      <p:ext uri="{BB962C8B-B14F-4D97-AF65-F5344CB8AC3E}">
        <p14:creationId xmlns:p14="http://schemas.microsoft.com/office/powerpoint/2010/main" val="1943473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/>
          <p:cNvSpPr>
            <a:spLocks noGrp="1"/>
          </p:cNvSpPr>
          <p:nvPr>
            <p:ph type="title" hasCustomPrompt="1"/>
          </p:nvPr>
        </p:nvSpPr>
        <p:spPr>
          <a:xfrm>
            <a:off x="1382486" y="2062415"/>
            <a:ext cx="4467226" cy="1207886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chemeClr val="tx1"/>
                </a:solidFill>
                <a:latin typeface="MetaBold-Roman" panose="02000803000000000000" pitchFamily="2" charset="0"/>
              </a:defRPr>
            </a:lvl1pPr>
          </a:lstStyle>
          <a:p>
            <a:r>
              <a:rPr lang="de-DE" dirty="0"/>
              <a:t>Überschrift einfügen</a:t>
            </a:r>
          </a:p>
        </p:txBody>
      </p:sp>
      <p:sp>
        <p:nvSpPr>
          <p:cNvPr id="10" name="Bildplatzhalter 2"/>
          <p:cNvSpPr>
            <a:spLocks noGrp="1"/>
          </p:cNvSpPr>
          <p:nvPr>
            <p:ph type="pic" idx="1" hasCustomPrompt="1"/>
          </p:nvPr>
        </p:nvSpPr>
        <p:spPr>
          <a:xfrm>
            <a:off x="6291941" y="2062415"/>
            <a:ext cx="5455331" cy="36090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aseline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/>
              <a:t>Bild einfügen</a:t>
            </a:r>
          </a:p>
        </p:txBody>
      </p:sp>
      <p:sp>
        <p:nvSpPr>
          <p:cNvPr id="11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1382486" y="3382535"/>
            <a:ext cx="4467226" cy="281010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de-DE" sz="1800" dirty="0" smtClean="0">
                <a:solidFill>
                  <a:schemeClr val="tx1"/>
                </a:solidFill>
                <a:latin typeface="MetaNormal-Roman" panose="02000503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Cat ipsum dolor sit </a:t>
            </a:r>
            <a:r>
              <a:rPr lang="en-US" dirty="0" err="1"/>
              <a:t>amet</a:t>
            </a:r>
            <a:r>
              <a:rPr lang="en-US" dirty="0"/>
              <a:t>, sniff catnip and act crazy. Purr paw your face to wake you up in the morning </a:t>
            </a:r>
            <a:r>
              <a:rPr lang="en-US" dirty="0" err="1"/>
              <a:t>furball</a:t>
            </a:r>
            <a:r>
              <a:rPr lang="en-US" dirty="0"/>
              <a:t> roll </a:t>
            </a:r>
            <a:r>
              <a:rPr lang="en-US" dirty="0" err="1"/>
              <a:t>roll</a:t>
            </a:r>
            <a:r>
              <a:rPr lang="en-US" dirty="0"/>
              <a:t> </a:t>
            </a:r>
            <a:r>
              <a:rPr lang="en-US" dirty="0" err="1"/>
              <a:t>roll</a:t>
            </a:r>
            <a:r>
              <a:rPr lang="en-US" dirty="0"/>
              <a:t>. Howl on top of tall thing. What a cat-ass-trophy! immediately regret falling into bathtub yet is good you understand your place in my world eat fish on floor. Cat playing a fiddle in hey diddle </a:t>
            </a:r>
            <a:r>
              <a:rPr lang="en-US" dirty="0" err="1"/>
              <a:t>diddle</a:t>
            </a:r>
            <a:r>
              <a:rPr lang="en-US" dirty="0"/>
              <a:t>? </a:t>
            </a:r>
            <a:endParaRPr lang="de-DE" dirty="0"/>
          </a:p>
        </p:txBody>
      </p:sp>
      <p:sp>
        <p:nvSpPr>
          <p:cNvPr id="7" name="Bildplatzhalter 11"/>
          <p:cNvSpPr>
            <a:spLocks noGrp="1"/>
          </p:cNvSpPr>
          <p:nvPr>
            <p:ph type="pic" sz="quarter" idx="13" hasCustomPrompt="1"/>
          </p:nvPr>
        </p:nvSpPr>
        <p:spPr>
          <a:xfrm>
            <a:off x="10392000" y="674902"/>
            <a:ext cx="1800000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/>
            </a:lvl1pPr>
          </a:lstStyle>
          <a:p>
            <a:r>
              <a:rPr lang="de-DE" dirty="0" err="1"/>
              <a:t>Sublogo</a:t>
            </a:r>
            <a:r>
              <a:rPr lang="de-DE" dirty="0"/>
              <a:t> Format 5:2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half" idx="14" hasCustomPrompt="1"/>
          </p:nvPr>
        </p:nvSpPr>
        <p:spPr>
          <a:xfrm>
            <a:off x="6291940" y="5671457"/>
            <a:ext cx="5455331" cy="52118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de-DE" sz="1400" dirty="0" smtClean="0">
                <a:solidFill>
                  <a:schemeClr val="tx1"/>
                </a:solidFill>
                <a:latin typeface="MetaNormal-Roman" panose="02000503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Bildnachweis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818465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spc="-50" baseline="0">
                <a:solidFill>
                  <a:srgbClr val="063D7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  <a:prstGeom prst="rect">
            <a:avLst/>
          </a:prstGeo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none" spc="200" baseline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de-DE" noProof="0" dirty="0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7461411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450">
            <a:extLst>
              <a:ext uri="{FF2B5EF4-FFF2-40B4-BE49-F238E27FC236}">
                <a16:creationId xmlns:a16="http://schemas.microsoft.com/office/drawing/2014/main" id="{6C0A9FF5-4CF5-2B4E-8875-79B6034C8F0A}"/>
              </a:ext>
            </a:extLst>
          </p:cNvPr>
          <p:cNvGrpSpPr/>
          <p:nvPr userDrawn="1"/>
        </p:nvGrpSpPr>
        <p:grpSpPr>
          <a:xfrm flipH="1">
            <a:off x="-816768" y="0"/>
            <a:ext cx="13009445" cy="6853238"/>
            <a:chOff x="1524000" y="0"/>
            <a:chExt cx="9555163" cy="6853238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A2B240F3-B297-5D42-A02B-FE4A1F36FE90}"/>
                </a:ext>
              </a:extLst>
            </p:cNvPr>
            <p:cNvSpPr/>
            <p:nvPr/>
          </p:nvSpPr>
          <p:spPr bwMode="auto">
            <a:xfrm>
              <a:off x="1524000" y="1331913"/>
              <a:ext cx="7837488" cy="5521325"/>
            </a:xfrm>
            <a:custGeom>
              <a:avLst/>
              <a:gdLst/>
              <a:ahLst/>
              <a:cxnLst/>
              <a:rect l="0" t="0" r="r" b="b"/>
              <a:pathLst>
                <a:path w="1648" h="1161">
                  <a:moveTo>
                    <a:pt x="1362" y="1161"/>
                  </a:moveTo>
                  <a:cubicBezTo>
                    <a:pt x="1648" y="920"/>
                    <a:pt x="1283" y="505"/>
                    <a:pt x="1097" y="326"/>
                  </a:cubicBezTo>
                  <a:cubicBezTo>
                    <a:pt x="926" y="162"/>
                    <a:pt x="709" y="35"/>
                    <a:pt x="470" y="14"/>
                  </a:cubicBezTo>
                  <a:cubicBezTo>
                    <a:pt x="315" y="0"/>
                    <a:pt x="142" y="49"/>
                    <a:pt x="0" y="138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51EFB47E-58B8-4840-A821-68D5AB317D19}"/>
                </a:ext>
              </a:extLst>
            </p:cNvPr>
            <p:cNvSpPr/>
            <p:nvPr/>
          </p:nvSpPr>
          <p:spPr bwMode="auto">
            <a:xfrm>
              <a:off x="1524000" y="5564188"/>
              <a:ext cx="1412875" cy="1284288"/>
            </a:xfrm>
            <a:custGeom>
              <a:avLst/>
              <a:gdLst/>
              <a:ahLst/>
              <a:cxnLst/>
              <a:rect l="0" t="0" r="r" b="b"/>
              <a:pathLst>
                <a:path w="297" h="270">
                  <a:moveTo>
                    <a:pt x="0" y="0"/>
                  </a:moveTo>
                  <a:cubicBezTo>
                    <a:pt x="73" y="119"/>
                    <a:pt x="186" y="220"/>
                    <a:pt x="297" y="27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17A13535-738F-DE4D-9945-FDC4193206DC}"/>
                </a:ext>
              </a:extLst>
            </p:cNvPr>
            <p:cNvSpPr/>
            <p:nvPr/>
          </p:nvSpPr>
          <p:spPr bwMode="auto">
            <a:xfrm>
              <a:off x="1524000" y="2030413"/>
              <a:ext cx="6510338" cy="4813300"/>
            </a:xfrm>
            <a:custGeom>
              <a:avLst/>
              <a:gdLst/>
              <a:ahLst/>
              <a:cxnLst/>
              <a:rect l="0" t="0" r="r" b="b"/>
              <a:pathLst>
                <a:path w="1369" h="1012">
                  <a:moveTo>
                    <a:pt x="845" y="1012"/>
                  </a:moveTo>
                  <a:cubicBezTo>
                    <a:pt x="1043" y="967"/>
                    <a:pt x="1369" y="853"/>
                    <a:pt x="1263" y="588"/>
                  </a:cubicBezTo>
                  <a:cubicBezTo>
                    <a:pt x="1164" y="340"/>
                    <a:pt x="861" y="107"/>
                    <a:pt x="602" y="49"/>
                  </a:cubicBezTo>
                  <a:cubicBezTo>
                    <a:pt x="383" y="0"/>
                    <a:pt x="135" y="97"/>
                    <a:pt x="0" y="28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E3C4409-4F85-6345-AED4-176B17BE9400}"/>
                </a:ext>
              </a:extLst>
            </p:cNvPr>
            <p:cNvSpPr/>
            <p:nvPr/>
          </p:nvSpPr>
          <p:spPr bwMode="auto">
            <a:xfrm>
              <a:off x="1528763" y="6207125"/>
              <a:ext cx="717550" cy="646113"/>
            </a:xfrm>
            <a:custGeom>
              <a:avLst/>
              <a:gdLst/>
              <a:ahLst/>
              <a:cxnLst/>
              <a:rect l="0" t="0" r="r" b="b"/>
              <a:pathLst>
                <a:path w="151" h="136">
                  <a:moveTo>
                    <a:pt x="0" y="0"/>
                  </a:moveTo>
                  <a:cubicBezTo>
                    <a:pt x="45" y="52"/>
                    <a:pt x="97" y="99"/>
                    <a:pt x="151" y="13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40A2A2C5-7DD6-A34B-B5D2-D2DECEC857F4}"/>
                </a:ext>
              </a:extLst>
            </p:cNvPr>
            <p:cNvSpPr/>
            <p:nvPr/>
          </p:nvSpPr>
          <p:spPr bwMode="auto">
            <a:xfrm>
              <a:off x="1524000" y="1806575"/>
              <a:ext cx="6753225" cy="5046663"/>
            </a:xfrm>
            <a:custGeom>
              <a:avLst/>
              <a:gdLst/>
              <a:ahLst/>
              <a:cxnLst/>
              <a:rect l="0" t="0" r="r" b="b"/>
              <a:pathLst>
                <a:path w="1420" h="1061">
                  <a:moveTo>
                    <a:pt x="1034" y="1061"/>
                  </a:moveTo>
                  <a:cubicBezTo>
                    <a:pt x="1148" y="1019"/>
                    <a:pt x="1283" y="957"/>
                    <a:pt x="1345" y="845"/>
                  </a:cubicBezTo>
                  <a:cubicBezTo>
                    <a:pt x="1420" y="710"/>
                    <a:pt x="1338" y="570"/>
                    <a:pt x="1249" y="466"/>
                  </a:cubicBezTo>
                  <a:cubicBezTo>
                    <a:pt x="1068" y="253"/>
                    <a:pt x="816" y="57"/>
                    <a:pt x="530" y="23"/>
                  </a:cubicBezTo>
                  <a:cubicBezTo>
                    <a:pt x="336" y="0"/>
                    <a:pt x="140" y="87"/>
                    <a:pt x="0" y="22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5513FC15-A0A0-B144-8B0F-629BABE3B07F}"/>
                </a:ext>
              </a:extLst>
            </p:cNvPr>
            <p:cNvSpPr/>
            <p:nvPr/>
          </p:nvSpPr>
          <p:spPr bwMode="auto">
            <a:xfrm>
              <a:off x="1524000" y="669925"/>
              <a:ext cx="8797925" cy="6183313"/>
            </a:xfrm>
            <a:custGeom>
              <a:avLst/>
              <a:gdLst/>
              <a:ahLst/>
              <a:cxnLst/>
              <a:rect l="0" t="0" r="r" b="b"/>
              <a:pathLst>
                <a:path w="1850" h="1300">
                  <a:moveTo>
                    <a:pt x="1552" y="1300"/>
                  </a:moveTo>
                  <a:cubicBezTo>
                    <a:pt x="1850" y="1019"/>
                    <a:pt x="1504" y="652"/>
                    <a:pt x="1288" y="447"/>
                  </a:cubicBezTo>
                  <a:cubicBezTo>
                    <a:pt x="1085" y="255"/>
                    <a:pt x="838" y="90"/>
                    <a:pt x="559" y="37"/>
                  </a:cubicBezTo>
                  <a:cubicBezTo>
                    <a:pt x="364" y="0"/>
                    <a:pt x="171" y="40"/>
                    <a:pt x="0" y="131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352E3E09-13BA-CA42-A9EB-C3B84A5BF2EA}"/>
                </a:ext>
              </a:extLst>
            </p:cNvPr>
            <p:cNvSpPr/>
            <p:nvPr/>
          </p:nvSpPr>
          <p:spPr bwMode="auto">
            <a:xfrm>
              <a:off x="1524000" y="119063"/>
              <a:ext cx="9555163" cy="6734175"/>
            </a:xfrm>
            <a:custGeom>
              <a:avLst/>
              <a:gdLst/>
              <a:ahLst/>
              <a:cxnLst/>
              <a:rect l="0" t="0" r="r" b="b"/>
              <a:pathLst>
                <a:path w="2009" h="1416">
                  <a:moveTo>
                    <a:pt x="1725" y="1416"/>
                  </a:moveTo>
                  <a:cubicBezTo>
                    <a:pt x="2009" y="1117"/>
                    <a:pt x="1728" y="785"/>
                    <a:pt x="1492" y="565"/>
                  </a:cubicBezTo>
                  <a:cubicBezTo>
                    <a:pt x="1248" y="339"/>
                    <a:pt x="961" y="143"/>
                    <a:pt x="635" y="61"/>
                  </a:cubicBezTo>
                  <a:cubicBezTo>
                    <a:pt x="392" y="0"/>
                    <a:pt x="190" y="18"/>
                    <a:pt x="0" y="10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6059528B-A3B3-8340-9130-DDFF8290B247}"/>
                </a:ext>
              </a:extLst>
            </p:cNvPr>
            <p:cNvSpPr/>
            <p:nvPr/>
          </p:nvSpPr>
          <p:spPr bwMode="auto">
            <a:xfrm>
              <a:off x="5419725" y="4763"/>
              <a:ext cx="5216525" cy="5368925"/>
            </a:xfrm>
            <a:custGeom>
              <a:avLst/>
              <a:gdLst/>
              <a:ahLst/>
              <a:cxnLst/>
              <a:rect l="0" t="0" r="r" b="b"/>
              <a:pathLst>
                <a:path w="1097" h="1129">
                  <a:moveTo>
                    <a:pt x="1097" y="1129"/>
                  </a:moveTo>
                  <a:cubicBezTo>
                    <a:pt x="1031" y="909"/>
                    <a:pt x="843" y="701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2F4E92C8-B2F6-5D4F-B631-18785C472770}"/>
                </a:ext>
              </a:extLst>
            </p:cNvPr>
            <p:cNvSpPr/>
            <p:nvPr/>
          </p:nvSpPr>
          <p:spPr bwMode="auto">
            <a:xfrm>
              <a:off x="5813425" y="4763"/>
              <a:ext cx="4832350" cy="4822825"/>
            </a:xfrm>
            <a:custGeom>
              <a:avLst/>
              <a:gdLst/>
              <a:ahLst/>
              <a:cxnLst/>
              <a:rect l="0" t="0" r="r" b="b"/>
              <a:pathLst>
                <a:path w="1016" h="1014">
                  <a:moveTo>
                    <a:pt x="1016" y="1014"/>
                  </a:moveTo>
                  <a:cubicBezTo>
                    <a:pt x="934" y="849"/>
                    <a:pt x="802" y="6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9A1ADD79-DBBD-F64C-9AE4-1700B7BA3B1B}"/>
                </a:ext>
              </a:extLst>
            </p:cNvPr>
            <p:cNvSpPr/>
            <p:nvPr/>
          </p:nvSpPr>
          <p:spPr bwMode="auto">
            <a:xfrm>
              <a:off x="6003925" y="4763"/>
              <a:ext cx="4641850" cy="4598988"/>
            </a:xfrm>
            <a:custGeom>
              <a:avLst/>
              <a:gdLst/>
              <a:ahLst/>
              <a:cxnLst/>
              <a:rect l="0" t="0" r="r" b="b"/>
              <a:pathLst>
                <a:path w="976" h="967">
                  <a:moveTo>
                    <a:pt x="976" y="967"/>
                  </a:moveTo>
                  <a:cubicBezTo>
                    <a:pt x="894" y="822"/>
                    <a:pt x="779" y="689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8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C3FC626A-2E74-1E4B-9077-9FD4602E4A72}"/>
                </a:ext>
              </a:extLst>
            </p:cNvPr>
            <p:cNvSpPr/>
            <p:nvPr/>
          </p:nvSpPr>
          <p:spPr bwMode="auto">
            <a:xfrm>
              <a:off x="6203950" y="0"/>
              <a:ext cx="4441825" cy="4237038"/>
            </a:xfrm>
            <a:custGeom>
              <a:avLst/>
              <a:gdLst/>
              <a:ahLst/>
              <a:cxnLst/>
              <a:rect l="0" t="0" r="r" b="b"/>
              <a:pathLst>
                <a:path w="934" h="891">
                  <a:moveTo>
                    <a:pt x="934" y="891"/>
                  </a:moveTo>
                  <a:cubicBezTo>
                    <a:pt x="863" y="783"/>
                    <a:pt x="778" y="684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50BA71B6-D465-2A4A-817E-36528A4B127F}"/>
                </a:ext>
              </a:extLst>
            </p:cNvPr>
            <p:cNvSpPr/>
            <p:nvPr/>
          </p:nvSpPr>
          <p:spPr bwMode="auto">
            <a:xfrm>
              <a:off x="6456363" y="4763"/>
              <a:ext cx="4179888" cy="3986213"/>
            </a:xfrm>
            <a:custGeom>
              <a:avLst/>
              <a:gdLst/>
              <a:ahLst/>
              <a:cxnLst/>
              <a:rect l="0" t="0" r="r" b="b"/>
              <a:pathLst>
                <a:path w="879" h="838">
                  <a:moveTo>
                    <a:pt x="879" y="838"/>
                  </a:moveTo>
                  <a:cubicBezTo>
                    <a:pt x="821" y="755"/>
                    <a:pt x="756" y="679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852194E3-4F5D-4B4C-9FCD-EA15CA36241E}"/>
                </a:ext>
              </a:extLst>
            </p:cNvPr>
            <p:cNvSpPr/>
            <p:nvPr/>
          </p:nvSpPr>
          <p:spPr bwMode="auto">
            <a:xfrm>
              <a:off x="6869113" y="4763"/>
              <a:ext cx="3776663" cy="3838575"/>
            </a:xfrm>
            <a:custGeom>
              <a:avLst/>
              <a:gdLst/>
              <a:ahLst/>
              <a:cxnLst/>
              <a:rect l="0" t="0" r="r" b="b"/>
              <a:pathLst>
                <a:path w="794" h="807">
                  <a:moveTo>
                    <a:pt x="794" y="807"/>
                  </a:moveTo>
                  <a:cubicBezTo>
                    <a:pt x="745" y="739"/>
                    <a:pt x="695" y="676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84E5A186-7ADC-4440-BCEC-52797DC32037}"/>
                </a:ext>
              </a:extLst>
            </p:cNvPr>
            <p:cNvSpPr/>
            <p:nvPr userDrawn="1"/>
          </p:nvSpPr>
          <p:spPr bwMode="auto">
            <a:xfrm>
              <a:off x="8758238" y="4763"/>
              <a:ext cx="1887538" cy="1355725"/>
            </a:xfrm>
            <a:custGeom>
              <a:avLst/>
              <a:gdLst/>
              <a:ahLst/>
              <a:cxnLst/>
              <a:rect l="0" t="0" r="r" b="b"/>
              <a:pathLst>
                <a:path w="397" h="285">
                  <a:moveTo>
                    <a:pt x="397" y="285"/>
                  </a:moveTo>
                  <a:cubicBezTo>
                    <a:pt x="270" y="182"/>
                    <a:pt x="138" y="8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A826797F-176E-1B46-BCF4-C227500B295A}"/>
                </a:ext>
              </a:extLst>
            </p:cNvPr>
            <p:cNvSpPr/>
            <p:nvPr/>
          </p:nvSpPr>
          <p:spPr bwMode="auto">
            <a:xfrm>
              <a:off x="9223375" y="9525"/>
              <a:ext cx="1422400" cy="1108075"/>
            </a:xfrm>
            <a:custGeom>
              <a:avLst/>
              <a:gdLst/>
              <a:ahLst/>
              <a:cxnLst/>
              <a:rect l="0" t="0" r="r" b="b"/>
              <a:pathLst>
                <a:path w="299" h="233">
                  <a:moveTo>
                    <a:pt x="299" y="233"/>
                  </a:moveTo>
                  <a:cubicBezTo>
                    <a:pt x="197" y="145"/>
                    <a:pt x="97" y="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3F90D52E-0BD1-4846-A695-F8738D2B7234}"/>
                </a:ext>
              </a:extLst>
            </p:cNvPr>
            <p:cNvSpPr/>
            <p:nvPr/>
          </p:nvSpPr>
          <p:spPr bwMode="auto">
            <a:xfrm>
              <a:off x="10009188" y="4763"/>
              <a:ext cx="636588" cy="361950"/>
            </a:xfrm>
            <a:custGeom>
              <a:avLst/>
              <a:gdLst/>
              <a:ahLst/>
              <a:cxnLst/>
              <a:rect l="0" t="0" r="r" b="b"/>
              <a:pathLst>
                <a:path w="134" h="76">
                  <a:moveTo>
                    <a:pt x="0" y="0"/>
                  </a:moveTo>
                  <a:cubicBezTo>
                    <a:pt x="45" y="25"/>
                    <a:pt x="89" y="50"/>
                    <a:pt x="134" y="7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</p:grpSp>
      <p:sp>
        <p:nvSpPr>
          <p:cNvPr id="23" name="Rectangle 7"/>
          <p:cNvSpPr/>
          <p:nvPr userDrawn="1"/>
        </p:nvSpPr>
        <p:spPr>
          <a:xfrm>
            <a:off x="0" y="6356352"/>
            <a:ext cx="12192000" cy="71833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80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83499" y="1556792"/>
            <a:ext cx="8928992" cy="2654606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accent1">
                    <a:lumMod val="50000"/>
                  </a:schemeClr>
                </a:solidFill>
                <a:latin typeface="Avenir Next" charset="0"/>
                <a:ea typeface="Avenir Next" charset="0"/>
                <a:cs typeface="Avenir Next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83499" y="4365104"/>
            <a:ext cx="8928992" cy="85725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Avenir Next" charset="0"/>
                <a:ea typeface="Avenir Next" charset="0"/>
                <a:cs typeface="Avenir Next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21" name="Rectangle 6"/>
          <p:cNvSpPr/>
          <p:nvPr userDrawn="1"/>
        </p:nvSpPr>
        <p:spPr>
          <a:xfrm>
            <a:off x="0" y="6428184"/>
            <a:ext cx="12192000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800"/>
          </a:p>
        </p:txBody>
      </p:sp>
      <p:cxnSp>
        <p:nvCxnSpPr>
          <p:cNvPr id="20" name="Gerade Verbindung 19"/>
          <p:cNvCxnSpPr/>
          <p:nvPr userDrawn="1"/>
        </p:nvCxnSpPr>
        <p:spPr>
          <a:xfrm>
            <a:off x="0" y="2513012"/>
            <a:ext cx="12192000" cy="1588"/>
          </a:xfrm>
          <a:prstGeom prst="line">
            <a:avLst/>
          </a:prstGeom>
          <a:ln w="222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Gerade Verbindung 4"/>
          <p:cNvCxnSpPr/>
          <p:nvPr userDrawn="1"/>
        </p:nvCxnSpPr>
        <p:spPr>
          <a:xfrm>
            <a:off x="1704000" y="4293096"/>
            <a:ext cx="8736971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Bild 16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385" y="404664"/>
            <a:ext cx="2255956" cy="742830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</p:pic>
      <p:sp>
        <p:nvSpPr>
          <p:cNvPr id="6" name="Textplatzhalt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584000" y="6524626"/>
            <a:ext cx="4392083" cy="288925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err="1"/>
              <a:t>AutorIn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56984196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6"/>
          <p:cNvSpPr/>
          <p:nvPr userDrawn="1"/>
        </p:nvSpPr>
        <p:spPr>
          <a:xfrm>
            <a:off x="0" y="6428184"/>
            <a:ext cx="12192000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800"/>
          </a:p>
        </p:txBody>
      </p:sp>
      <p:sp>
        <p:nvSpPr>
          <p:cNvPr id="14" name="Rectangle 7"/>
          <p:cNvSpPr/>
          <p:nvPr userDrawn="1"/>
        </p:nvSpPr>
        <p:spPr>
          <a:xfrm>
            <a:off x="0" y="6356352"/>
            <a:ext cx="12192000" cy="71833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800"/>
          </a:p>
        </p:txBody>
      </p:sp>
      <p:sp>
        <p:nvSpPr>
          <p:cNvPr id="7" name="Titelplatzhalter 1"/>
          <p:cNvSpPr>
            <a:spLocks noGrp="1"/>
          </p:cNvSpPr>
          <p:nvPr>
            <p:ph type="title"/>
          </p:nvPr>
        </p:nvSpPr>
        <p:spPr bwMode="auto">
          <a:xfrm>
            <a:off x="1347752" y="901602"/>
            <a:ext cx="850744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0" name="Foliennummernplatzhalter 11"/>
          <p:cNvSpPr>
            <a:spLocks noGrp="1"/>
          </p:cNvSpPr>
          <p:nvPr>
            <p:ph type="sldNum" sz="quarter" idx="4"/>
          </p:nvPr>
        </p:nvSpPr>
        <p:spPr>
          <a:xfrm>
            <a:off x="7727752" y="6525344"/>
            <a:ext cx="2133600" cy="27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defRPr>
            </a:lvl1pPr>
          </a:lstStyle>
          <a:p>
            <a:fld id="{A57C09D7-8E77-FC44-8727-202719A54FB0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7" name="Inhaltsplatzhalter 16"/>
          <p:cNvSpPr>
            <a:spLocks noGrp="1"/>
          </p:cNvSpPr>
          <p:nvPr>
            <p:ph sz="quarter" idx="10"/>
          </p:nvPr>
        </p:nvSpPr>
        <p:spPr>
          <a:xfrm>
            <a:off x="1391477" y="1628775"/>
            <a:ext cx="8463723" cy="4103688"/>
          </a:xfrm>
        </p:spPr>
        <p:txBody>
          <a:bodyPr/>
          <a:lstStyle>
            <a:lvl1pPr>
              <a:defRPr sz="2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9" name="Fußzeilenplatzhalter 18"/>
          <p:cNvSpPr>
            <a:spLocks noGrp="1"/>
          </p:cNvSpPr>
          <p:nvPr>
            <p:ph type="ftr" sz="quarter" idx="11"/>
          </p:nvPr>
        </p:nvSpPr>
        <p:spPr>
          <a:xfrm>
            <a:off x="1391478" y="6525344"/>
            <a:ext cx="4944797" cy="2700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defRPr>
            </a:lvl1pPr>
          </a:lstStyle>
          <a:p>
            <a:pPr>
              <a:defRPr/>
            </a:pPr>
            <a:r>
              <a:rPr lang="de-DE" dirty="0"/>
              <a:t>Wollen und Sein</a:t>
            </a:r>
          </a:p>
        </p:txBody>
      </p:sp>
      <p:cxnSp>
        <p:nvCxnSpPr>
          <p:cNvPr id="20" name="Gerade Verbindung 19"/>
          <p:cNvCxnSpPr/>
          <p:nvPr userDrawn="1"/>
        </p:nvCxnSpPr>
        <p:spPr>
          <a:xfrm>
            <a:off x="1488000" y="1484784"/>
            <a:ext cx="8367712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Bild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513" y="6497870"/>
            <a:ext cx="891479" cy="293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598573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450">
            <a:extLst>
              <a:ext uri="{FF2B5EF4-FFF2-40B4-BE49-F238E27FC236}">
                <a16:creationId xmlns:a16="http://schemas.microsoft.com/office/drawing/2014/main" id="{6C0A9FF5-4CF5-2B4E-8875-79B6034C8F0A}"/>
              </a:ext>
            </a:extLst>
          </p:cNvPr>
          <p:cNvGrpSpPr/>
          <p:nvPr userDrawn="1"/>
        </p:nvGrpSpPr>
        <p:grpSpPr>
          <a:xfrm flipH="1">
            <a:off x="-816768" y="0"/>
            <a:ext cx="13009445" cy="6853238"/>
            <a:chOff x="1524000" y="0"/>
            <a:chExt cx="9555163" cy="6853238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A2B240F3-B297-5D42-A02B-FE4A1F36FE90}"/>
                </a:ext>
              </a:extLst>
            </p:cNvPr>
            <p:cNvSpPr/>
            <p:nvPr/>
          </p:nvSpPr>
          <p:spPr bwMode="auto">
            <a:xfrm>
              <a:off x="1524000" y="1331913"/>
              <a:ext cx="7837488" cy="5521325"/>
            </a:xfrm>
            <a:custGeom>
              <a:avLst/>
              <a:gdLst/>
              <a:ahLst/>
              <a:cxnLst/>
              <a:rect l="0" t="0" r="r" b="b"/>
              <a:pathLst>
                <a:path w="1648" h="1161">
                  <a:moveTo>
                    <a:pt x="1362" y="1161"/>
                  </a:moveTo>
                  <a:cubicBezTo>
                    <a:pt x="1648" y="920"/>
                    <a:pt x="1283" y="505"/>
                    <a:pt x="1097" y="326"/>
                  </a:cubicBezTo>
                  <a:cubicBezTo>
                    <a:pt x="926" y="162"/>
                    <a:pt x="709" y="35"/>
                    <a:pt x="470" y="14"/>
                  </a:cubicBezTo>
                  <a:cubicBezTo>
                    <a:pt x="315" y="0"/>
                    <a:pt x="142" y="49"/>
                    <a:pt x="0" y="138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51EFB47E-58B8-4840-A821-68D5AB317D19}"/>
                </a:ext>
              </a:extLst>
            </p:cNvPr>
            <p:cNvSpPr/>
            <p:nvPr/>
          </p:nvSpPr>
          <p:spPr bwMode="auto">
            <a:xfrm>
              <a:off x="1524000" y="5564188"/>
              <a:ext cx="1412875" cy="1284288"/>
            </a:xfrm>
            <a:custGeom>
              <a:avLst/>
              <a:gdLst/>
              <a:ahLst/>
              <a:cxnLst/>
              <a:rect l="0" t="0" r="r" b="b"/>
              <a:pathLst>
                <a:path w="297" h="270">
                  <a:moveTo>
                    <a:pt x="0" y="0"/>
                  </a:moveTo>
                  <a:cubicBezTo>
                    <a:pt x="73" y="119"/>
                    <a:pt x="186" y="220"/>
                    <a:pt x="297" y="27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17A13535-738F-DE4D-9945-FDC4193206DC}"/>
                </a:ext>
              </a:extLst>
            </p:cNvPr>
            <p:cNvSpPr/>
            <p:nvPr/>
          </p:nvSpPr>
          <p:spPr bwMode="auto">
            <a:xfrm>
              <a:off x="1524000" y="2030413"/>
              <a:ext cx="6510338" cy="4813300"/>
            </a:xfrm>
            <a:custGeom>
              <a:avLst/>
              <a:gdLst/>
              <a:ahLst/>
              <a:cxnLst/>
              <a:rect l="0" t="0" r="r" b="b"/>
              <a:pathLst>
                <a:path w="1369" h="1012">
                  <a:moveTo>
                    <a:pt x="845" y="1012"/>
                  </a:moveTo>
                  <a:cubicBezTo>
                    <a:pt x="1043" y="967"/>
                    <a:pt x="1369" y="853"/>
                    <a:pt x="1263" y="588"/>
                  </a:cubicBezTo>
                  <a:cubicBezTo>
                    <a:pt x="1164" y="340"/>
                    <a:pt x="861" y="107"/>
                    <a:pt x="602" y="49"/>
                  </a:cubicBezTo>
                  <a:cubicBezTo>
                    <a:pt x="383" y="0"/>
                    <a:pt x="135" y="97"/>
                    <a:pt x="0" y="28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E3C4409-4F85-6345-AED4-176B17BE9400}"/>
                </a:ext>
              </a:extLst>
            </p:cNvPr>
            <p:cNvSpPr/>
            <p:nvPr/>
          </p:nvSpPr>
          <p:spPr bwMode="auto">
            <a:xfrm>
              <a:off x="1528763" y="6207125"/>
              <a:ext cx="717550" cy="646113"/>
            </a:xfrm>
            <a:custGeom>
              <a:avLst/>
              <a:gdLst/>
              <a:ahLst/>
              <a:cxnLst/>
              <a:rect l="0" t="0" r="r" b="b"/>
              <a:pathLst>
                <a:path w="151" h="136">
                  <a:moveTo>
                    <a:pt x="0" y="0"/>
                  </a:moveTo>
                  <a:cubicBezTo>
                    <a:pt x="45" y="52"/>
                    <a:pt x="97" y="99"/>
                    <a:pt x="151" y="13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40A2A2C5-7DD6-A34B-B5D2-D2DECEC857F4}"/>
                </a:ext>
              </a:extLst>
            </p:cNvPr>
            <p:cNvSpPr/>
            <p:nvPr/>
          </p:nvSpPr>
          <p:spPr bwMode="auto">
            <a:xfrm>
              <a:off x="1524000" y="1806575"/>
              <a:ext cx="6753225" cy="5046663"/>
            </a:xfrm>
            <a:custGeom>
              <a:avLst/>
              <a:gdLst/>
              <a:ahLst/>
              <a:cxnLst/>
              <a:rect l="0" t="0" r="r" b="b"/>
              <a:pathLst>
                <a:path w="1420" h="1061">
                  <a:moveTo>
                    <a:pt x="1034" y="1061"/>
                  </a:moveTo>
                  <a:cubicBezTo>
                    <a:pt x="1148" y="1019"/>
                    <a:pt x="1283" y="957"/>
                    <a:pt x="1345" y="845"/>
                  </a:cubicBezTo>
                  <a:cubicBezTo>
                    <a:pt x="1420" y="710"/>
                    <a:pt x="1338" y="570"/>
                    <a:pt x="1249" y="466"/>
                  </a:cubicBezTo>
                  <a:cubicBezTo>
                    <a:pt x="1068" y="253"/>
                    <a:pt x="816" y="57"/>
                    <a:pt x="530" y="23"/>
                  </a:cubicBezTo>
                  <a:cubicBezTo>
                    <a:pt x="336" y="0"/>
                    <a:pt x="140" y="87"/>
                    <a:pt x="0" y="22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5513FC15-A0A0-B144-8B0F-629BABE3B07F}"/>
                </a:ext>
              </a:extLst>
            </p:cNvPr>
            <p:cNvSpPr/>
            <p:nvPr/>
          </p:nvSpPr>
          <p:spPr bwMode="auto">
            <a:xfrm>
              <a:off x="1524000" y="669925"/>
              <a:ext cx="8797925" cy="6183313"/>
            </a:xfrm>
            <a:custGeom>
              <a:avLst/>
              <a:gdLst/>
              <a:ahLst/>
              <a:cxnLst/>
              <a:rect l="0" t="0" r="r" b="b"/>
              <a:pathLst>
                <a:path w="1850" h="1300">
                  <a:moveTo>
                    <a:pt x="1552" y="1300"/>
                  </a:moveTo>
                  <a:cubicBezTo>
                    <a:pt x="1850" y="1019"/>
                    <a:pt x="1504" y="652"/>
                    <a:pt x="1288" y="447"/>
                  </a:cubicBezTo>
                  <a:cubicBezTo>
                    <a:pt x="1085" y="255"/>
                    <a:pt x="838" y="90"/>
                    <a:pt x="559" y="37"/>
                  </a:cubicBezTo>
                  <a:cubicBezTo>
                    <a:pt x="364" y="0"/>
                    <a:pt x="171" y="40"/>
                    <a:pt x="0" y="131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352E3E09-13BA-CA42-A9EB-C3B84A5BF2EA}"/>
                </a:ext>
              </a:extLst>
            </p:cNvPr>
            <p:cNvSpPr/>
            <p:nvPr/>
          </p:nvSpPr>
          <p:spPr bwMode="auto">
            <a:xfrm>
              <a:off x="1524000" y="119063"/>
              <a:ext cx="9555163" cy="6734175"/>
            </a:xfrm>
            <a:custGeom>
              <a:avLst/>
              <a:gdLst/>
              <a:ahLst/>
              <a:cxnLst/>
              <a:rect l="0" t="0" r="r" b="b"/>
              <a:pathLst>
                <a:path w="2009" h="1416">
                  <a:moveTo>
                    <a:pt x="1725" y="1416"/>
                  </a:moveTo>
                  <a:cubicBezTo>
                    <a:pt x="2009" y="1117"/>
                    <a:pt x="1728" y="785"/>
                    <a:pt x="1492" y="565"/>
                  </a:cubicBezTo>
                  <a:cubicBezTo>
                    <a:pt x="1248" y="339"/>
                    <a:pt x="961" y="143"/>
                    <a:pt x="635" y="61"/>
                  </a:cubicBezTo>
                  <a:cubicBezTo>
                    <a:pt x="392" y="0"/>
                    <a:pt x="190" y="18"/>
                    <a:pt x="0" y="10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6059528B-A3B3-8340-9130-DDFF8290B247}"/>
                </a:ext>
              </a:extLst>
            </p:cNvPr>
            <p:cNvSpPr/>
            <p:nvPr/>
          </p:nvSpPr>
          <p:spPr bwMode="auto">
            <a:xfrm>
              <a:off x="5419725" y="4763"/>
              <a:ext cx="5216525" cy="5368925"/>
            </a:xfrm>
            <a:custGeom>
              <a:avLst/>
              <a:gdLst/>
              <a:ahLst/>
              <a:cxnLst/>
              <a:rect l="0" t="0" r="r" b="b"/>
              <a:pathLst>
                <a:path w="1097" h="1129">
                  <a:moveTo>
                    <a:pt x="1097" y="1129"/>
                  </a:moveTo>
                  <a:cubicBezTo>
                    <a:pt x="1031" y="909"/>
                    <a:pt x="843" y="701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2F4E92C8-B2F6-5D4F-B631-18785C472770}"/>
                </a:ext>
              </a:extLst>
            </p:cNvPr>
            <p:cNvSpPr/>
            <p:nvPr/>
          </p:nvSpPr>
          <p:spPr bwMode="auto">
            <a:xfrm>
              <a:off x="5813425" y="4763"/>
              <a:ext cx="4832350" cy="4822825"/>
            </a:xfrm>
            <a:custGeom>
              <a:avLst/>
              <a:gdLst/>
              <a:ahLst/>
              <a:cxnLst/>
              <a:rect l="0" t="0" r="r" b="b"/>
              <a:pathLst>
                <a:path w="1016" h="1014">
                  <a:moveTo>
                    <a:pt x="1016" y="1014"/>
                  </a:moveTo>
                  <a:cubicBezTo>
                    <a:pt x="934" y="849"/>
                    <a:pt x="802" y="6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9A1ADD79-DBBD-F64C-9AE4-1700B7BA3B1B}"/>
                </a:ext>
              </a:extLst>
            </p:cNvPr>
            <p:cNvSpPr/>
            <p:nvPr/>
          </p:nvSpPr>
          <p:spPr bwMode="auto">
            <a:xfrm>
              <a:off x="6003925" y="4763"/>
              <a:ext cx="4641850" cy="4598988"/>
            </a:xfrm>
            <a:custGeom>
              <a:avLst/>
              <a:gdLst/>
              <a:ahLst/>
              <a:cxnLst/>
              <a:rect l="0" t="0" r="r" b="b"/>
              <a:pathLst>
                <a:path w="976" h="967">
                  <a:moveTo>
                    <a:pt x="976" y="967"/>
                  </a:moveTo>
                  <a:cubicBezTo>
                    <a:pt x="894" y="822"/>
                    <a:pt x="779" y="689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8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C3FC626A-2E74-1E4B-9077-9FD4602E4A72}"/>
                </a:ext>
              </a:extLst>
            </p:cNvPr>
            <p:cNvSpPr/>
            <p:nvPr/>
          </p:nvSpPr>
          <p:spPr bwMode="auto">
            <a:xfrm>
              <a:off x="6203950" y="0"/>
              <a:ext cx="4441825" cy="4237038"/>
            </a:xfrm>
            <a:custGeom>
              <a:avLst/>
              <a:gdLst/>
              <a:ahLst/>
              <a:cxnLst/>
              <a:rect l="0" t="0" r="r" b="b"/>
              <a:pathLst>
                <a:path w="934" h="891">
                  <a:moveTo>
                    <a:pt x="934" y="891"/>
                  </a:moveTo>
                  <a:cubicBezTo>
                    <a:pt x="863" y="783"/>
                    <a:pt x="778" y="684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50BA71B6-D465-2A4A-817E-36528A4B127F}"/>
                </a:ext>
              </a:extLst>
            </p:cNvPr>
            <p:cNvSpPr/>
            <p:nvPr/>
          </p:nvSpPr>
          <p:spPr bwMode="auto">
            <a:xfrm>
              <a:off x="6456363" y="4763"/>
              <a:ext cx="4179888" cy="3986213"/>
            </a:xfrm>
            <a:custGeom>
              <a:avLst/>
              <a:gdLst/>
              <a:ahLst/>
              <a:cxnLst/>
              <a:rect l="0" t="0" r="r" b="b"/>
              <a:pathLst>
                <a:path w="879" h="838">
                  <a:moveTo>
                    <a:pt x="879" y="838"/>
                  </a:moveTo>
                  <a:cubicBezTo>
                    <a:pt x="821" y="755"/>
                    <a:pt x="756" y="679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852194E3-4F5D-4B4C-9FCD-EA15CA36241E}"/>
                </a:ext>
              </a:extLst>
            </p:cNvPr>
            <p:cNvSpPr/>
            <p:nvPr/>
          </p:nvSpPr>
          <p:spPr bwMode="auto">
            <a:xfrm>
              <a:off x="6869113" y="4763"/>
              <a:ext cx="3776663" cy="3838575"/>
            </a:xfrm>
            <a:custGeom>
              <a:avLst/>
              <a:gdLst/>
              <a:ahLst/>
              <a:cxnLst/>
              <a:rect l="0" t="0" r="r" b="b"/>
              <a:pathLst>
                <a:path w="794" h="807">
                  <a:moveTo>
                    <a:pt x="794" y="807"/>
                  </a:moveTo>
                  <a:cubicBezTo>
                    <a:pt x="745" y="739"/>
                    <a:pt x="695" y="676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84E5A186-7ADC-4440-BCEC-52797DC32037}"/>
                </a:ext>
              </a:extLst>
            </p:cNvPr>
            <p:cNvSpPr/>
            <p:nvPr userDrawn="1"/>
          </p:nvSpPr>
          <p:spPr bwMode="auto">
            <a:xfrm>
              <a:off x="8758238" y="4763"/>
              <a:ext cx="1887538" cy="1355725"/>
            </a:xfrm>
            <a:custGeom>
              <a:avLst/>
              <a:gdLst/>
              <a:ahLst/>
              <a:cxnLst/>
              <a:rect l="0" t="0" r="r" b="b"/>
              <a:pathLst>
                <a:path w="397" h="285">
                  <a:moveTo>
                    <a:pt x="397" y="285"/>
                  </a:moveTo>
                  <a:cubicBezTo>
                    <a:pt x="270" y="182"/>
                    <a:pt x="138" y="8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A826797F-176E-1B46-BCF4-C227500B295A}"/>
                </a:ext>
              </a:extLst>
            </p:cNvPr>
            <p:cNvSpPr/>
            <p:nvPr/>
          </p:nvSpPr>
          <p:spPr bwMode="auto">
            <a:xfrm>
              <a:off x="9223375" y="9525"/>
              <a:ext cx="1422400" cy="1108075"/>
            </a:xfrm>
            <a:custGeom>
              <a:avLst/>
              <a:gdLst/>
              <a:ahLst/>
              <a:cxnLst/>
              <a:rect l="0" t="0" r="r" b="b"/>
              <a:pathLst>
                <a:path w="299" h="233">
                  <a:moveTo>
                    <a:pt x="299" y="233"/>
                  </a:moveTo>
                  <a:cubicBezTo>
                    <a:pt x="197" y="145"/>
                    <a:pt x="97" y="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3F90D52E-0BD1-4846-A695-F8738D2B7234}"/>
                </a:ext>
              </a:extLst>
            </p:cNvPr>
            <p:cNvSpPr/>
            <p:nvPr/>
          </p:nvSpPr>
          <p:spPr bwMode="auto">
            <a:xfrm>
              <a:off x="10009188" y="4763"/>
              <a:ext cx="636588" cy="361950"/>
            </a:xfrm>
            <a:custGeom>
              <a:avLst/>
              <a:gdLst/>
              <a:ahLst/>
              <a:cxnLst/>
              <a:rect l="0" t="0" r="r" b="b"/>
              <a:pathLst>
                <a:path w="134" h="76">
                  <a:moveTo>
                    <a:pt x="0" y="0"/>
                  </a:moveTo>
                  <a:cubicBezTo>
                    <a:pt x="45" y="25"/>
                    <a:pt x="89" y="50"/>
                    <a:pt x="134" y="7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</p:grpSp>
      <p:sp>
        <p:nvSpPr>
          <p:cNvPr id="23" name="Rectangle 7"/>
          <p:cNvSpPr/>
          <p:nvPr userDrawn="1"/>
        </p:nvSpPr>
        <p:spPr>
          <a:xfrm>
            <a:off x="0" y="6356352"/>
            <a:ext cx="12192000" cy="71833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80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83499" y="1556792"/>
            <a:ext cx="8928992" cy="2654606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accent1">
                    <a:lumMod val="50000"/>
                  </a:schemeClr>
                </a:solidFill>
                <a:latin typeface="Avenir Next" charset="0"/>
                <a:ea typeface="Avenir Next" charset="0"/>
                <a:cs typeface="Avenir Next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83499" y="4365104"/>
            <a:ext cx="8928992" cy="85725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Avenir Next" charset="0"/>
                <a:ea typeface="Avenir Next" charset="0"/>
                <a:cs typeface="Avenir Next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21" name="Rectangle 6"/>
          <p:cNvSpPr/>
          <p:nvPr userDrawn="1"/>
        </p:nvSpPr>
        <p:spPr>
          <a:xfrm>
            <a:off x="0" y="6428184"/>
            <a:ext cx="12192000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800"/>
          </a:p>
        </p:txBody>
      </p:sp>
      <p:cxnSp>
        <p:nvCxnSpPr>
          <p:cNvPr id="20" name="Gerade Verbindung 19"/>
          <p:cNvCxnSpPr/>
          <p:nvPr userDrawn="1"/>
        </p:nvCxnSpPr>
        <p:spPr>
          <a:xfrm>
            <a:off x="0" y="2513012"/>
            <a:ext cx="12192000" cy="1588"/>
          </a:xfrm>
          <a:prstGeom prst="line">
            <a:avLst/>
          </a:prstGeom>
          <a:ln w="222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Gerade Verbindung 4"/>
          <p:cNvCxnSpPr/>
          <p:nvPr userDrawn="1"/>
        </p:nvCxnSpPr>
        <p:spPr>
          <a:xfrm>
            <a:off x="1704000" y="4293096"/>
            <a:ext cx="8736971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Bild 16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385" y="404664"/>
            <a:ext cx="2255956" cy="742830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</p:pic>
      <p:sp>
        <p:nvSpPr>
          <p:cNvPr id="6" name="Textplatzhalt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584000" y="6524626"/>
            <a:ext cx="4392083" cy="288925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err="1"/>
              <a:t>AutorIn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74273043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6"/>
          <p:cNvSpPr/>
          <p:nvPr userDrawn="1"/>
        </p:nvSpPr>
        <p:spPr>
          <a:xfrm>
            <a:off x="0" y="6428184"/>
            <a:ext cx="12192000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800"/>
          </a:p>
        </p:txBody>
      </p:sp>
      <p:sp>
        <p:nvSpPr>
          <p:cNvPr id="14" name="Rectangle 7"/>
          <p:cNvSpPr/>
          <p:nvPr userDrawn="1"/>
        </p:nvSpPr>
        <p:spPr>
          <a:xfrm>
            <a:off x="0" y="6356352"/>
            <a:ext cx="12192000" cy="71833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800"/>
          </a:p>
        </p:txBody>
      </p:sp>
      <p:sp>
        <p:nvSpPr>
          <p:cNvPr id="7" name="Titelplatzhalter 1"/>
          <p:cNvSpPr>
            <a:spLocks noGrp="1"/>
          </p:cNvSpPr>
          <p:nvPr>
            <p:ph type="title"/>
          </p:nvPr>
        </p:nvSpPr>
        <p:spPr bwMode="auto">
          <a:xfrm>
            <a:off x="1347752" y="901602"/>
            <a:ext cx="850744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0" name="Foliennummernplatzhalter 11"/>
          <p:cNvSpPr>
            <a:spLocks noGrp="1"/>
          </p:cNvSpPr>
          <p:nvPr>
            <p:ph type="sldNum" sz="quarter" idx="4"/>
          </p:nvPr>
        </p:nvSpPr>
        <p:spPr>
          <a:xfrm>
            <a:off x="7727752" y="6525344"/>
            <a:ext cx="2133600" cy="27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defRPr>
            </a:lvl1pPr>
          </a:lstStyle>
          <a:p>
            <a:fld id="{A57C09D7-8E77-FC44-8727-202719A54FB0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7" name="Inhaltsplatzhalter 16"/>
          <p:cNvSpPr>
            <a:spLocks noGrp="1"/>
          </p:cNvSpPr>
          <p:nvPr>
            <p:ph sz="quarter" idx="10"/>
          </p:nvPr>
        </p:nvSpPr>
        <p:spPr>
          <a:xfrm>
            <a:off x="1391477" y="1628775"/>
            <a:ext cx="8463723" cy="4103688"/>
          </a:xfrm>
        </p:spPr>
        <p:txBody>
          <a:bodyPr/>
          <a:lstStyle>
            <a:lvl1pPr>
              <a:defRPr sz="2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9" name="Fußzeilenplatzhalter 18"/>
          <p:cNvSpPr>
            <a:spLocks noGrp="1"/>
          </p:cNvSpPr>
          <p:nvPr>
            <p:ph type="ftr" sz="quarter" idx="11"/>
          </p:nvPr>
        </p:nvSpPr>
        <p:spPr>
          <a:xfrm>
            <a:off x="1391478" y="6525344"/>
            <a:ext cx="4944797" cy="2700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defRPr>
            </a:lvl1pPr>
          </a:lstStyle>
          <a:p>
            <a:pPr>
              <a:defRPr/>
            </a:pPr>
            <a:r>
              <a:rPr lang="de-DE" dirty="0"/>
              <a:t>Wollen und Sein</a:t>
            </a:r>
          </a:p>
        </p:txBody>
      </p:sp>
      <p:cxnSp>
        <p:nvCxnSpPr>
          <p:cNvPr id="20" name="Gerade Verbindung 19"/>
          <p:cNvCxnSpPr/>
          <p:nvPr userDrawn="1"/>
        </p:nvCxnSpPr>
        <p:spPr>
          <a:xfrm>
            <a:off x="1488000" y="1484784"/>
            <a:ext cx="8367712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Bild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513" y="6497870"/>
            <a:ext cx="891479" cy="293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562605"/>
      </p:ext>
    </p:extLst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6"/>
          <p:cNvSpPr/>
          <p:nvPr userDrawn="1"/>
        </p:nvSpPr>
        <p:spPr>
          <a:xfrm>
            <a:off x="0" y="6428184"/>
            <a:ext cx="12192000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800"/>
          </a:p>
        </p:txBody>
      </p:sp>
      <p:sp>
        <p:nvSpPr>
          <p:cNvPr id="14" name="Rectangle 7"/>
          <p:cNvSpPr/>
          <p:nvPr userDrawn="1"/>
        </p:nvSpPr>
        <p:spPr>
          <a:xfrm>
            <a:off x="0" y="6356352"/>
            <a:ext cx="12192000" cy="71833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800"/>
          </a:p>
        </p:txBody>
      </p:sp>
      <p:sp>
        <p:nvSpPr>
          <p:cNvPr id="7" name="Titelplatzhalter 1"/>
          <p:cNvSpPr>
            <a:spLocks noGrp="1"/>
          </p:cNvSpPr>
          <p:nvPr>
            <p:ph type="title"/>
          </p:nvPr>
        </p:nvSpPr>
        <p:spPr bwMode="auto">
          <a:xfrm>
            <a:off x="1347752" y="901602"/>
            <a:ext cx="850744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0" name="Foliennummernplatzhalter 11"/>
          <p:cNvSpPr>
            <a:spLocks noGrp="1"/>
          </p:cNvSpPr>
          <p:nvPr>
            <p:ph type="sldNum" sz="quarter" idx="4"/>
          </p:nvPr>
        </p:nvSpPr>
        <p:spPr>
          <a:xfrm>
            <a:off x="7727752" y="6525344"/>
            <a:ext cx="2133600" cy="27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defRPr>
            </a:lvl1pPr>
          </a:lstStyle>
          <a:p>
            <a:fld id="{A57C09D7-8E77-FC44-8727-202719A54FB0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7" name="Inhaltsplatzhalter 16"/>
          <p:cNvSpPr>
            <a:spLocks noGrp="1"/>
          </p:cNvSpPr>
          <p:nvPr>
            <p:ph sz="quarter" idx="10"/>
          </p:nvPr>
        </p:nvSpPr>
        <p:spPr>
          <a:xfrm>
            <a:off x="1391477" y="1628775"/>
            <a:ext cx="8463723" cy="4103688"/>
          </a:xfrm>
        </p:spPr>
        <p:txBody>
          <a:bodyPr/>
          <a:lstStyle>
            <a:lvl1pPr>
              <a:defRPr sz="2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9" name="Fußzeilenplatzhalter 18"/>
          <p:cNvSpPr>
            <a:spLocks noGrp="1"/>
          </p:cNvSpPr>
          <p:nvPr>
            <p:ph type="ftr" sz="quarter" idx="11"/>
          </p:nvPr>
        </p:nvSpPr>
        <p:spPr>
          <a:xfrm>
            <a:off x="1391478" y="6525344"/>
            <a:ext cx="4944797" cy="2700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defRPr>
            </a:lvl1pPr>
          </a:lstStyle>
          <a:p>
            <a:pPr>
              <a:defRPr/>
            </a:pPr>
            <a:r>
              <a:rPr lang="de-DE" dirty="0"/>
              <a:t>Wollen und Sein</a:t>
            </a:r>
          </a:p>
        </p:txBody>
      </p:sp>
      <p:cxnSp>
        <p:nvCxnSpPr>
          <p:cNvPr id="20" name="Gerade Verbindung 19"/>
          <p:cNvCxnSpPr/>
          <p:nvPr userDrawn="1"/>
        </p:nvCxnSpPr>
        <p:spPr>
          <a:xfrm>
            <a:off x="1488000" y="1484784"/>
            <a:ext cx="8367712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Bild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513" y="6497870"/>
            <a:ext cx="891479" cy="293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45573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6"/>
          <p:cNvSpPr/>
          <p:nvPr userDrawn="1"/>
        </p:nvSpPr>
        <p:spPr>
          <a:xfrm>
            <a:off x="0" y="6428184"/>
            <a:ext cx="12192000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800"/>
          </a:p>
        </p:txBody>
      </p:sp>
      <p:sp>
        <p:nvSpPr>
          <p:cNvPr id="14" name="Rectangle 7"/>
          <p:cNvSpPr/>
          <p:nvPr userDrawn="1"/>
        </p:nvSpPr>
        <p:spPr>
          <a:xfrm>
            <a:off x="0" y="6356352"/>
            <a:ext cx="12192000" cy="71833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800"/>
          </a:p>
        </p:txBody>
      </p:sp>
      <p:sp>
        <p:nvSpPr>
          <p:cNvPr id="7" name="Titelplatzhalter 1"/>
          <p:cNvSpPr>
            <a:spLocks noGrp="1"/>
          </p:cNvSpPr>
          <p:nvPr>
            <p:ph type="title"/>
          </p:nvPr>
        </p:nvSpPr>
        <p:spPr bwMode="auto">
          <a:xfrm>
            <a:off x="1347752" y="901602"/>
            <a:ext cx="850744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0" name="Foliennummernplatzhalter 11"/>
          <p:cNvSpPr>
            <a:spLocks noGrp="1"/>
          </p:cNvSpPr>
          <p:nvPr>
            <p:ph type="sldNum" sz="quarter" idx="4"/>
          </p:nvPr>
        </p:nvSpPr>
        <p:spPr>
          <a:xfrm>
            <a:off x="7727752" y="6525344"/>
            <a:ext cx="2133600" cy="27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defRPr>
            </a:lvl1pPr>
          </a:lstStyle>
          <a:p>
            <a:fld id="{A57C09D7-8E77-FC44-8727-202719A54FB0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7" name="Inhaltsplatzhalter 16"/>
          <p:cNvSpPr>
            <a:spLocks noGrp="1"/>
          </p:cNvSpPr>
          <p:nvPr>
            <p:ph sz="quarter" idx="10"/>
          </p:nvPr>
        </p:nvSpPr>
        <p:spPr>
          <a:xfrm>
            <a:off x="1391477" y="1628775"/>
            <a:ext cx="8463723" cy="4103688"/>
          </a:xfrm>
        </p:spPr>
        <p:txBody>
          <a:bodyPr/>
          <a:lstStyle>
            <a:lvl1pPr>
              <a:defRPr sz="2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9" name="Fußzeilenplatzhalter 18"/>
          <p:cNvSpPr>
            <a:spLocks noGrp="1"/>
          </p:cNvSpPr>
          <p:nvPr>
            <p:ph type="ftr" sz="quarter" idx="11"/>
          </p:nvPr>
        </p:nvSpPr>
        <p:spPr>
          <a:xfrm>
            <a:off x="1391478" y="6525344"/>
            <a:ext cx="4944797" cy="2700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defRPr>
            </a:lvl1pPr>
          </a:lstStyle>
          <a:p>
            <a:pPr>
              <a:defRPr/>
            </a:pPr>
            <a:r>
              <a:rPr lang="de-DE" dirty="0"/>
              <a:t>Wollen und Sein</a:t>
            </a:r>
          </a:p>
        </p:txBody>
      </p:sp>
      <p:cxnSp>
        <p:nvCxnSpPr>
          <p:cNvPr id="20" name="Gerade Verbindung 19"/>
          <p:cNvCxnSpPr/>
          <p:nvPr userDrawn="1"/>
        </p:nvCxnSpPr>
        <p:spPr>
          <a:xfrm>
            <a:off x="1488000" y="1484784"/>
            <a:ext cx="8367712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Bild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513" y="6497870"/>
            <a:ext cx="891479" cy="293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694193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450">
            <a:extLst>
              <a:ext uri="{FF2B5EF4-FFF2-40B4-BE49-F238E27FC236}">
                <a16:creationId xmlns:a16="http://schemas.microsoft.com/office/drawing/2014/main" id="{6C0A9FF5-4CF5-2B4E-8875-79B6034C8F0A}"/>
              </a:ext>
            </a:extLst>
          </p:cNvPr>
          <p:cNvGrpSpPr/>
          <p:nvPr userDrawn="1"/>
        </p:nvGrpSpPr>
        <p:grpSpPr>
          <a:xfrm flipH="1">
            <a:off x="-816768" y="0"/>
            <a:ext cx="13009445" cy="6853238"/>
            <a:chOff x="1524000" y="0"/>
            <a:chExt cx="9555163" cy="6853238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A2B240F3-B297-5D42-A02B-FE4A1F36FE90}"/>
                </a:ext>
              </a:extLst>
            </p:cNvPr>
            <p:cNvSpPr/>
            <p:nvPr/>
          </p:nvSpPr>
          <p:spPr bwMode="auto">
            <a:xfrm>
              <a:off x="1524000" y="1331913"/>
              <a:ext cx="7837488" cy="5521325"/>
            </a:xfrm>
            <a:custGeom>
              <a:avLst/>
              <a:gdLst/>
              <a:ahLst/>
              <a:cxnLst/>
              <a:rect l="0" t="0" r="r" b="b"/>
              <a:pathLst>
                <a:path w="1648" h="1161">
                  <a:moveTo>
                    <a:pt x="1362" y="1161"/>
                  </a:moveTo>
                  <a:cubicBezTo>
                    <a:pt x="1648" y="920"/>
                    <a:pt x="1283" y="505"/>
                    <a:pt x="1097" y="326"/>
                  </a:cubicBezTo>
                  <a:cubicBezTo>
                    <a:pt x="926" y="162"/>
                    <a:pt x="709" y="35"/>
                    <a:pt x="470" y="14"/>
                  </a:cubicBezTo>
                  <a:cubicBezTo>
                    <a:pt x="315" y="0"/>
                    <a:pt x="142" y="49"/>
                    <a:pt x="0" y="138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51EFB47E-58B8-4840-A821-68D5AB317D19}"/>
                </a:ext>
              </a:extLst>
            </p:cNvPr>
            <p:cNvSpPr/>
            <p:nvPr/>
          </p:nvSpPr>
          <p:spPr bwMode="auto">
            <a:xfrm>
              <a:off x="1524000" y="5564188"/>
              <a:ext cx="1412875" cy="1284288"/>
            </a:xfrm>
            <a:custGeom>
              <a:avLst/>
              <a:gdLst/>
              <a:ahLst/>
              <a:cxnLst/>
              <a:rect l="0" t="0" r="r" b="b"/>
              <a:pathLst>
                <a:path w="297" h="270">
                  <a:moveTo>
                    <a:pt x="0" y="0"/>
                  </a:moveTo>
                  <a:cubicBezTo>
                    <a:pt x="73" y="119"/>
                    <a:pt x="186" y="220"/>
                    <a:pt x="297" y="27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17A13535-738F-DE4D-9945-FDC4193206DC}"/>
                </a:ext>
              </a:extLst>
            </p:cNvPr>
            <p:cNvSpPr/>
            <p:nvPr/>
          </p:nvSpPr>
          <p:spPr bwMode="auto">
            <a:xfrm>
              <a:off x="1524000" y="2030413"/>
              <a:ext cx="6510338" cy="4813300"/>
            </a:xfrm>
            <a:custGeom>
              <a:avLst/>
              <a:gdLst/>
              <a:ahLst/>
              <a:cxnLst/>
              <a:rect l="0" t="0" r="r" b="b"/>
              <a:pathLst>
                <a:path w="1369" h="1012">
                  <a:moveTo>
                    <a:pt x="845" y="1012"/>
                  </a:moveTo>
                  <a:cubicBezTo>
                    <a:pt x="1043" y="967"/>
                    <a:pt x="1369" y="853"/>
                    <a:pt x="1263" y="588"/>
                  </a:cubicBezTo>
                  <a:cubicBezTo>
                    <a:pt x="1164" y="340"/>
                    <a:pt x="861" y="107"/>
                    <a:pt x="602" y="49"/>
                  </a:cubicBezTo>
                  <a:cubicBezTo>
                    <a:pt x="383" y="0"/>
                    <a:pt x="135" y="97"/>
                    <a:pt x="0" y="28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E3C4409-4F85-6345-AED4-176B17BE9400}"/>
                </a:ext>
              </a:extLst>
            </p:cNvPr>
            <p:cNvSpPr/>
            <p:nvPr/>
          </p:nvSpPr>
          <p:spPr bwMode="auto">
            <a:xfrm>
              <a:off x="1528763" y="6207125"/>
              <a:ext cx="717550" cy="646113"/>
            </a:xfrm>
            <a:custGeom>
              <a:avLst/>
              <a:gdLst/>
              <a:ahLst/>
              <a:cxnLst/>
              <a:rect l="0" t="0" r="r" b="b"/>
              <a:pathLst>
                <a:path w="151" h="136">
                  <a:moveTo>
                    <a:pt x="0" y="0"/>
                  </a:moveTo>
                  <a:cubicBezTo>
                    <a:pt x="45" y="52"/>
                    <a:pt x="97" y="99"/>
                    <a:pt x="151" y="13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40A2A2C5-7DD6-A34B-B5D2-D2DECEC857F4}"/>
                </a:ext>
              </a:extLst>
            </p:cNvPr>
            <p:cNvSpPr/>
            <p:nvPr/>
          </p:nvSpPr>
          <p:spPr bwMode="auto">
            <a:xfrm>
              <a:off x="1524000" y="1806575"/>
              <a:ext cx="6753225" cy="5046663"/>
            </a:xfrm>
            <a:custGeom>
              <a:avLst/>
              <a:gdLst/>
              <a:ahLst/>
              <a:cxnLst/>
              <a:rect l="0" t="0" r="r" b="b"/>
              <a:pathLst>
                <a:path w="1420" h="1061">
                  <a:moveTo>
                    <a:pt x="1034" y="1061"/>
                  </a:moveTo>
                  <a:cubicBezTo>
                    <a:pt x="1148" y="1019"/>
                    <a:pt x="1283" y="957"/>
                    <a:pt x="1345" y="845"/>
                  </a:cubicBezTo>
                  <a:cubicBezTo>
                    <a:pt x="1420" y="710"/>
                    <a:pt x="1338" y="570"/>
                    <a:pt x="1249" y="466"/>
                  </a:cubicBezTo>
                  <a:cubicBezTo>
                    <a:pt x="1068" y="253"/>
                    <a:pt x="816" y="57"/>
                    <a:pt x="530" y="23"/>
                  </a:cubicBezTo>
                  <a:cubicBezTo>
                    <a:pt x="336" y="0"/>
                    <a:pt x="140" y="87"/>
                    <a:pt x="0" y="22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5513FC15-A0A0-B144-8B0F-629BABE3B07F}"/>
                </a:ext>
              </a:extLst>
            </p:cNvPr>
            <p:cNvSpPr/>
            <p:nvPr/>
          </p:nvSpPr>
          <p:spPr bwMode="auto">
            <a:xfrm>
              <a:off x="1524000" y="669925"/>
              <a:ext cx="8797925" cy="6183313"/>
            </a:xfrm>
            <a:custGeom>
              <a:avLst/>
              <a:gdLst/>
              <a:ahLst/>
              <a:cxnLst/>
              <a:rect l="0" t="0" r="r" b="b"/>
              <a:pathLst>
                <a:path w="1850" h="1300">
                  <a:moveTo>
                    <a:pt x="1552" y="1300"/>
                  </a:moveTo>
                  <a:cubicBezTo>
                    <a:pt x="1850" y="1019"/>
                    <a:pt x="1504" y="652"/>
                    <a:pt x="1288" y="447"/>
                  </a:cubicBezTo>
                  <a:cubicBezTo>
                    <a:pt x="1085" y="255"/>
                    <a:pt x="838" y="90"/>
                    <a:pt x="559" y="37"/>
                  </a:cubicBezTo>
                  <a:cubicBezTo>
                    <a:pt x="364" y="0"/>
                    <a:pt x="171" y="40"/>
                    <a:pt x="0" y="131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352E3E09-13BA-CA42-A9EB-C3B84A5BF2EA}"/>
                </a:ext>
              </a:extLst>
            </p:cNvPr>
            <p:cNvSpPr/>
            <p:nvPr/>
          </p:nvSpPr>
          <p:spPr bwMode="auto">
            <a:xfrm>
              <a:off x="1524000" y="119063"/>
              <a:ext cx="9555163" cy="6734175"/>
            </a:xfrm>
            <a:custGeom>
              <a:avLst/>
              <a:gdLst/>
              <a:ahLst/>
              <a:cxnLst/>
              <a:rect l="0" t="0" r="r" b="b"/>
              <a:pathLst>
                <a:path w="2009" h="1416">
                  <a:moveTo>
                    <a:pt x="1725" y="1416"/>
                  </a:moveTo>
                  <a:cubicBezTo>
                    <a:pt x="2009" y="1117"/>
                    <a:pt x="1728" y="785"/>
                    <a:pt x="1492" y="565"/>
                  </a:cubicBezTo>
                  <a:cubicBezTo>
                    <a:pt x="1248" y="339"/>
                    <a:pt x="961" y="143"/>
                    <a:pt x="635" y="61"/>
                  </a:cubicBezTo>
                  <a:cubicBezTo>
                    <a:pt x="392" y="0"/>
                    <a:pt x="190" y="18"/>
                    <a:pt x="0" y="10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6059528B-A3B3-8340-9130-DDFF8290B247}"/>
                </a:ext>
              </a:extLst>
            </p:cNvPr>
            <p:cNvSpPr/>
            <p:nvPr/>
          </p:nvSpPr>
          <p:spPr bwMode="auto">
            <a:xfrm>
              <a:off x="5419725" y="4763"/>
              <a:ext cx="5216525" cy="5368925"/>
            </a:xfrm>
            <a:custGeom>
              <a:avLst/>
              <a:gdLst/>
              <a:ahLst/>
              <a:cxnLst/>
              <a:rect l="0" t="0" r="r" b="b"/>
              <a:pathLst>
                <a:path w="1097" h="1129">
                  <a:moveTo>
                    <a:pt x="1097" y="1129"/>
                  </a:moveTo>
                  <a:cubicBezTo>
                    <a:pt x="1031" y="909"/>
                    <a:pt x="843" y="701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2F4E92C8-B2F6-5D4F-B631-18785C472770}"/>
                </a:ext>
              </a:extLst>
            </p:cNvPr>
            <p:cNvSpPr/>
            <p:nvPr/>
          </p:nvSpPr>
          <p:spPr bwMode="auto">
            <a:xfrm>
              <a:off x="5813425" y="4763"/>
              <a:ext cx="4832350" cy="4822825"/>
            </a:xfrm>
            <a:custGeom>
              <a:avLst/>
              <a:gdLst/>
              <a:ahLst/>
              <a:cxnLst/>
              <a:rect l="0" t="0" r="r" b="b"/>
              <a:pathLst>
                <a:path w="1016" h="1014">
                  <a:moveTo>
                    <a:pt x="1016" y="1014"/>
                  </a:moveTo>
                  <a:cubicBezTo>
                    <a:pt x="934" y="849"/>
                    <a:pt x="802" y="6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9A1ADD79-DBBD-F64C-9AE4-1700B7BA3B1B}"/>
                </a:ext>
              </a:extLst>
            </p:cNvPr>
            <p:cNvSpPr/>
            <p:nvPr/>
          </p:nvSpPr>
          <p:spPr bwMode="auto">
            <a:xfrm>
              <a:off x="6003925" y="4763"/>
              <a:ext cx="4641850" cy="4598988"/>
            </a:xfrm>
            <a:custGeom>
              <a:avLst/>
              <a:gdLst/>
              <a:ahLst/>
              <a:cxnLst/>
              <a:rect l="0" t="0" r="r" b="b"/>
              <a:pathLst>
                <a:path w="976" h="967">
                  <a:moveTo>
                    <a:pt x="976" y="967"/>
                  </a:moveTo>
                  <a:cubicBezTo>
                    <a:pt x="894" y="822"/>
                    <a:pt x="779" y="689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8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C3FC626A-2E74-1E4B-9077-9FD4602E4A72}"/>
                </a:ext>
              </a:extLst>
            </p:cNvPr>
            <p:cNvSpPr/>
            <p:nvPr/>
          </p:nvSpPr>
          <p:spPr bwMode="auto">
            <a:xfrm>
              <a:off x="6203950" y="0"/>
              <a:ext cx="4441825" cy="4237038"/>
            </a:xfrm>
            <a:custGeom>
              <a:avLst/>
              <a:gdLst/>
              <a:ahLst/>
              <a:cxnLst/>
              <a:rect l="0" t="0" r="r" b="b"/>
              <a:pathLst>
                <a:path w="934" h="891">
                  <a:moveTo>
                    <a:pt x="934" y="891"/>
                  </a:moveTo>
                  <a:cubicBezTo>
                    <a:pt x="863" y="783"/>
                    <a:pt x="778" y="684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50BA71B6-D465-2A4A-817E-36528A4B127F}"/>
                </a:ext>
              </a:extLst>
            </p:cNvPr>
            <p:cNvSpPr/>
            <p:nvPr/>
          </p:nvSpPr>
          <p:spPr bwMode="auto">
            <a:xfrm>
              <a:off x="6456363" y="4763"/>
              <a:ext cx="4179888" cy="3986213"/>
            </a:xfrm>
            <a:custGeom>
              <a:avLst/>
              <a:gdLst/>
              <a:ahLst/>
              <a:cxnLst/>
              <a:rect l="0" t="0" r="r" b="b"/>
              <a:pathLst>
                <a:path w="879" h="838">
                  <a:moveTo>
                    <a:pt x="879" y="838"/>
                  </a:moveTo>
                  <a:cubicBezTo>
                    <a:pt x="821" y="755"/>
                    <a:pt x="756" y="679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852194E3-4F5D-4B4C-9FCD-EA15CA36241E}"/>
                </a:ext>
              </a:extLst>
            </p:cNvPr>
            <p:cNvSpPr/>
            <p:nvPr/>
          </p:nvSpPr>
          <p:spPr bwMode="auto">
            <a:xfrm>
              <a:off x="6869113" y="4763"/>
              <a:ext cx="3776663" cy="3838575"/>
            </a:xfrm>
            <a:custGeom>
              <a:avLst/>
              <a:gdLst/>
              <a:ahLst/>
              <a:cxnLst/>
              <a:rect l="0" t="0" r="r" b="b"/>
              <a:pathLst>
                <a:path w="794" h="807">
                  <a:moveTo>
                    <a:pt x="794" y="807"/>
                  </a:moveTo>
                  <a:cubicBezTo>
                    <a:pt x="745" y="739"/>
                    <a:pt x="695" y="676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84E5A186-7ADC-4440-BCEC-52797DC32037}"/>
                </a:ext>
              </a:extLst>
            </p:cNvPr>
            <p:cNvSpPr/>
            <p:nvPr userDrawn="1"/>
          </p:nvSpPr>
          <p:spPr bwMode="auto">
            <a:xfrm>
              <a:off x="8758238" y="4763"/>
              <a:ext cx="1887538" cy="1355725"/>
            </a:xfrm>
            <a:custGeom>
              <a:avLst/>
              <a:gdLst/>
              <a:ahLst/>
              <a:cxnLst/>
              <a:rect l="0" t="0" r="r" b="b"/>
              <a:pathLst>
                <a:path w="397" h="285">
                  <a:moveTo>
                    <a:pt x="397" y="285"/>
                  </a:moveTo>
                  <a:cubicBezTo>
                    <a:pt x="270" y="182"/>
                    <a:pt x="138" y="8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A826797F-176E-1B46-BCF4-C227500B295A}"/>
                </a:ext>
              </a:extLst>
            </p:cNvPr>
            <p:cNvSpPr/>
            <p:nvPr/>
          </p:nvSpPr>
          <p:spPr bwMode="auto">
            <a:xfrm>
              <a:off x="9223375" y="9525"/>
              <a:ext cx="1422400" cy="1108075"/>
            </a:xfrm>
            <a:custGeom>
              <a:avLst/>
              <a:gdLst/>
              <a:ahLst/>
              <a:cxnLst/>
              <a:rect l="0" t="0" r="r" b="b"/>
              <a:pathLst>
                <a:path w="299" h="233">
                  <a:moveTo>
                    <a:pt x="299" y="233"/>
                  </a:moveTo>
                  <a:cubicBezTo>
                    <a:pt x="197" y="145"/>
                    <a:pt x="97" y="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3F90D52E-0BD1-4846-A695-F8738D2B7234}"/>
                </a:ext>
              </a:extLst>
            </p:cNvPr>
            <p:cNvSpPr/>
            <p:nvPr/>
          </p:nvSpPr>
          <p:spPr bwMode="auto">
            <a:xfrm>
              <a:off x="10009188" y="4763"/>
              <a:ext cx="636588" cy="361950"/>
            </a:xfrm>
            <a:custGeom>
              <a:avLst/>
              <a:gdLst/>
              <a:ahLst/>
              <a:cxnLst/>
              <a:rect l="0" t="0" r="r" b="b"/>
              <a:pathLst>
                <a:path w="134" h="76">
                  <a:moveTo>
                    <a:pt x="0" y="0"/>
                  </a:moveTo>
                  <a:cubicBezTo>
                    <a:pt x="45" y="25"/>
                    <a:pt x="89" y="50"/>
                    <a:pt x="134" y="7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</p:grpSp>
      <p:sp>
        <p:nvSpPr>
          <p:cNvPr id="23" name="Rectangle 7"/>
          <p:cNvSpPr/>
          <p:nvPr userDrawn="1"/>
        </p:nvSpPr>
        <p:spPr>
          <a:xfrm>
            <a:off x="0" y="6356352"/>
            <a:ext cx="12192000" cy="71833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80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83499" y="1556792"/>
            <a:ext cx="8928992" cy="2654606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accent1">
                    <a:lumMod val="50000"/>
                  </a:schemeClr>
                </a:solidFill>
                <a:latin typeface="Avenir Next" charset="0"/>
                <a:ea typeface="Avenir Next" charset="0"/>
                <a:cs typeface="Avenir Next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83499" y="4365104"/>
            <a:ext cx="8928992" cy="85725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Avenir Next" charset="0"/>
                <a:ea typeface="Avenir Next" charset="0"/>
                <a:cs typeface="Avenir Next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21" name="Rectangle 6"/>
          <p:cNvSpPr/>
          <p:nvPr userDrawn="1"/>
        </p:nvSpPr>
        <p:spPr>
          <a:xfrm>
            <a:off x="0" y="6428184"/>
            <a:ext cx="12192000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800"/>
          </a:p>
        </p:txBody>
      </p:sp>
      <p:cxnSp>
        <p:nvCxnSpPr>
          <p:cNvPr id="20" name="Gerade Verbindung 19"/>
          <p:cNvCxnSpPr/>
          <p:nvPr userDrawn="1"/>
        </p:nvCxnSpPr>
        <p:spPr>
          <a:xfrm>
            <a:off x="0" y="2513012"/>
            <a:ext cx="12192000" cy="1588"/>
          </a:xfrm>
          <a:prstGeom prst="line">
            <a:avLst/>
          </a:prstGeom>
          <a:ln w="222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Gerade Verbindung 4"/>
          <p:cNvCxnSpPr/>
          <p:nvPr userDrawn="1"/>
        </p:nvCxnSpPr>
        <p:spPr>
          <a:xfrm>
            <a:off x="1704000" y="4293096"/>
            <a:ext cx="8736971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Bild 16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385" y="404664"/>
            <a:ext cx="2255956" cy="742830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</p:pic>
      <p:sp>
        <p:nvSpPr>
          <p:cNvPr id="6" name="Textplatzhalt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584000" y="6524626"/>
            <a:ext cx="4392083" cy="288925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err="1"/>
              <a:t>AutorIn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43071594"/>
      </p:ext>
    </p:extLst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6"/>
          <p:cNvSpPr/>
          <p:nvPr userDrawn="1"/>
        </p:nvSpPr>
        <p:spPr>
          <a:xfrm>
            <a:off x="0" y="6428184"/>
            <a:ext cx="12192000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800"/>
          </a:p>
        </p:txBody>
      </p:sp>
      <p:sp>
        <p:nvSpPr>
          <p:cNvPr id="14" name="Rectangle 7"/>
          <p:cNvSpPr/>
          <p:nvPr userDrawn="1"/>
        </p:nvSpPr>
        <p:spPr>
          <a:xfrm>
            <a:off x="0" y="6356352"/>
            <a:ext cx="12192000" cy="71833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800"/>
          </a:p>
        </p:txBody>
      </p:sp>
      <p:sp>
        <p:nvSpPr>
          <p:cNvPr id="7" name="Titelplatzhalter 1"/>
          <p:cNvSpPr>
            <a:spLocks noGrp="1"/>
          </p:cNvSpPr>
          <p:nvPr>
            <p:ph type="title"/>
          </p:nvPr>
        </p:nvSpPr>
        <p:spPr bwMode="auto">
          <a:xfrm>
            <a:off x="1347752" y="901602"/>
            <a:ext cx="850744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0" name="Foliennummernplatzhalter 11"/>
          <p:cNvSpPr>
            <a:spLocks noGrp="1"/>
          </p:cNvSpPr>
          <p:nvPr>
            <p:ph type="sldNum" sz="quarter" idx="4"/>
          </p:nvPr>
        </p:nvSpPr>
        <p:spPr>
          <a:xfrm>
            <a:off x="7727752" y="6525344"/>
            <a:ext cx="2133600" cy="27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defRPr>
            </a:lvl1pPr>
          </a:lstStyle>
          <a:p>
            <a:fld id="{A57C09D7-8E77-FC44-8727-202719A54FB0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7" name="Inhaltsplatzhalter 16"/>
          <p:cNvSpPr>
            <a:spLocks noGrp="1"/>
          </p:cNvSpPr>
          <p:nvPr>
            <p:ph sz="quarter" idx="10"/>
          </p:nvPr>
        </p:nvSpPr>
        <p:spPr>
          <a:xfrm>
            <a:off x="1391477" y="1628775"/>
            <a:ext cx="8463723" cy="4103688"/>
          </a:xfrm>
        </p:spPr>
        <p:txBody>
          <a:bodyPr/>
          <a:lstStyle>
            <a:lvl1pPr>
              <a:defRPr sz="2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9" name="Fußzeilenplatzhalter 18"/>
          <p:cNvSpPr>
            <a:spLocks noGrp="1"/>
          </p:cNvSpPr>
          <p:nvPr>
            <p:ph type="ftr" sz="quarter" idx="11"/>
          </p:nvPr>
        </p:nvSpPr>
        <p:spPr>
          <a:xfrm>
            <a:off x="1391478" y="6525344"/>
            <a:ext cx="4944797" cy="2700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defRPr>
            </a:lvl1pPr>
          </a:lstStyle>
          <a:p>
            <a:pPr>
              <a:defRPr/>
            </a:pPr>
            <a:r>
              <a:rPr lang="de-DE" dirty="0"/>
              <a:t>Wollen und Sein</a:t>
            </a:r>
          </a:p>
        </p:txBody>
      </p:sp>
      <p:cxnSp>
        <p:nvCxnSpPr>
          <p:cNvPr id="20" name="Gerade Verbindung 19"/>
          <p:cNvCxnSpPr/>
          <p:nvPr userDrawn="1"/>
        </p:nvCxnSpPr>
        <p:spPr>
          <a:xfrm>
            <a:off x="1488000" y="1484784"/>
            <a:ext cx="8367712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Bild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513" y="6497870"/>
            <a:ext cx="891479" cy="293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685544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6"/>
          <p:cNvSpPr/>
          <p:nvPr userDrawn="1"/>
        </p:nvSpPr>
        <p:spPr>
          <a:xfrm>
            <a:off x="0" y="6428184"/>
            <a:ext cx="12192000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800"/>
          </a:p>
        </p:txBody>
      </p:sp>
      <p:sp>
        <p:nvSpPr>
          <p:cNvPr id="14" name="Rectangle 7"/>
          <p:cNvSpPr/>
          <p:nvPr userDrawn="1"/>
        </p:nvSpPr>
        <p:spPr>
          <a:xfrm>
            <a:off x="0" y="6356352"/>
            <a:ext cx="12192000" cy="71833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800"/>
          </a:p>
        </p:txBody>
      </p:sp>
      <p:sp>
        <p:nvSpPr>
          <p:cNvPr id="7" name="Titelplatzhalter 1"/>
          <p:cNvSpPr>
            <a:spLocks noGrp="1"/>
          </p:cNvSpPr>
          <p:nvPr>
            <p:ph type="title"/>
          </p:nvPr>
        </p:nvSpPr>
        <p:spPr bwMode="auto">
          <a:xfrm>
            <a:off x="1347752" y="901602"/>
            <a:ext cx="850744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0" name="Foliennummernplatzhalter 11"/>
          <p:cNvSpPr>
            <a:spLocks noGrp="1"/>
          </p:cNvSpPr>
          <p:nvPr>
            <p:ph type="sldNum" sz="quarter" idx="4"/>
          </p:nvPr>
        </p:nvSpPr>
        <p:spPr>
          <a:xfrm>
            <a:off x="7727752" y="6525344"/>
            <a:ext cx="2133600" cy="27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defRPr>
            </a:lvl1pPr>
          </a:lstStyle>
          <a:p>
            <a:fld id="{A57C09D7-8E77-FC44-8727-202719A54FB0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7" name="Inhaltsplatzhalter 16"/>
          <p:cNvSpPr>
            <a:spLocks noGrp="1"/>
          </p:cNvSpPr>
          <p:nvPr>
            <p:ph sz="quarter" idx="10"/>
          </p:nvPr>
        </p:nvSpPr>
        <p:spPr>
          <a:xfrm>
            <a:off x="1391477" y="1628775"/>
            <a:ext cx="8463723" cy="4103688"/>
          </a:xfrm>
        </p:spPr>
        <p:txBody>
          <a:bodyPr/>
          <a:lstStyle>
            <a:lvl1pPr>
              <a:defRPr sz="2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9" name="Fußzeilenplatzhalter 18"/>
          <p:cNvSpPr>
            <a:spLocks noGrp="1"/>
          </p:cNvSpPr>
          <p:nvPr>
            <p:ph type="ftr" sz="quarter" idx="11"/>
          </p:nvPr>
        </p:nvSpPr>
        <p:spPr>
          <a:xfrm>
            <a:off x="1391478" y="6525344"/>
            <a:ext cx="4944797" cy="2700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defRPr>
            </a:lvl1pPr>
          </a:lstStyle>
          <a:p>
            <a:pPr>
              <a:defRPr/>
            </a:pPr>
            <a:r>
              <a:rPr lang="de-DE" dirty="0"/>
              <a:t>Wollen und Sein</a:t>
            </a:r>
          </a:p>
        </p:txBody>
      </p:sp>
      <p:cxnSp>
        <p:nvCxnSpPr>
          <p:cNvPr id="20" name="Gerade Verbindung 19"/>
          <p:cNvCxnSpPr/>
          <p:nvPr userDrawn="1"/>
        </p:nvCxnSpPr>
        <p:spPr>
          <a:xfrm>
            <a:off x="1488000" y="1484784"/>
            <a:ext cx="8367712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Bild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513" y="6497870"/>
            <a:ext cx="891479" cy="293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806733"/>
      </p:ext>
    </p:extLst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450">
            <a:extLst>
              <a:ext uri="{FF2B5EF4-FFF2-40B4-BE49-F238E27FC236}">
                <a16:creationId xmlns:a16="http://schemas.microsoft.com/office/drawing/2014/main" id="{6C0A9FF5-4CF5-2B4E-8875-79B6034C8F0A}"/>
              </a:ext>
            </a:extLst>
          </p:cNvPr>
          <p:cNvGrpSpPr/>
          <p:nvPr userDrawn="1"/>
        </p:nvGrpSpPr>
        <p:grpSpPr>
          <a:xfrm flipH="1">
            <a:off x="-816768" y="0"/>
            <a:ext cx="13009445" cy="6853238"/>
            <a:chOff x="1524000" y="0"/>
            <a:chExt cx="9555163" cy="6853238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A2B240F3-B297-5D42-A02B-FE4A1F36FE90}"/>
                </a:ext>
              </a:extLst>
            </p:cNvPr>
            <p:cNvSpPr/>
            <p:nvPr/>
          </p:nvSpPr>
          <p:spPr bwMode="auto">
            <a:xfrm>
              <a:off x="1524000" y="1331913"/>
              <a:ext cx="7837488" cy="5521325"/>
            </a:xfrm>
            <a:custGeom>
              <a:avLst/>
              <a:gdLst/>
              <a:ahLst/>
              <a:cxnLst/>
              <a:rect l="0" t="0" r="r" b="b"/>
              <a:pathLst>
                <a:path w="1648" h="1161">
                  <a:moveTo>
                    <a:pt x="1362" y="1161"/>
                  </a:moveTo>
                  <a:cubicBezTo>
                    <a:pt x="1648" y="920"/>
                    <a:pt x="1283" y="505"/>
                    <a:pt x="1097" y="326"/>
                  </a:cubicBezTo>
                  <a:cubicBezTo>
                    <a:pt x="926" y="162"/>
                    <a:pt x="709" y="35"/>
                    <a:pt x="470" y="14"/>
                  </a:cubicBezTo>
                  <a:cubicBezTo>
                    <a:pt x="315" y="0"/>
                    <a:pt x="142" y="49"/>
                    <a:pt x="0" y="138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51EFB47E-58B8-4840-A821-68D5AB317D19}"/>
                </a:ext>
              </a:extLst>
            </p:cNvPr>
            <p:cNvSpPr/>
            <p:nvPr/>
          </p:nvSpPr>
          <p:spPr bwMode="auto">
            <a:xfrm>
              <a:off x="1524000" y="5564188"/>
              <a:ext cx="1412875" cy="1284288"/>
            </a:xfrm>
            <a:custGeom>
              <a:avLst/>
              <a:gdLst/>
              <a:ahLst/>
              <a:cxnLst/>
              <a:rect l="0" t="0" r="r" b="b"/>
              <a:pathLst>
                <a:path w="297" h="270">
                  <a:moveTo>
                    <a:pt x="0" y="0"/>
                  </a:moveTo>
                  <a:cubicBezTo>
                    <a:pt x="73" y="119"/>
                    <a:pt x="186" y="220"/>
                    <a:pt x="297" y="27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17A13535-738F-DE4D-9945-FDC4193206DC}"/>
                </a:ext>
              </a:extLst>
            </p:cNvPr>
            <p:cNvSpPr/>
            <p:nvPr/>
          </p:nvSpPr>
          <p:spPr bwMode="auto">
            <a:xfrm>
              <a:off x="1524000" y="2030413"/>
              <a:ext cx="6510338" cy="4813300"/>
            </a:xfrm>
            <a:custGeom>
              <a:avLst/>
              <a:gdLst/>
              <a:ahLst/>
              <a:cxnLst/>
              <a:rect l="0" t="0" r="r" b="b"/>
              <a:pathLst>
                <a:path w="1369" h="1012">
                  <a:moveTo>
                    <a:pt x="845" y="1012"/>
                  </a:moveTo>
                  <a:cubicBezTo>
                    <a:pt x="1043" y="967"/>
                    <a:pt x="1369" y="853"/>
                    <a:pt x="1263" y="588"/>
                  </a:cubicBezTo>
                  <a:cubicBezTo>
                    <a:pt x="1164" y="340"/>
                    <a:pt x="861" y="107"/>
                    <a:pt x="602" y="49"/>
                  </a:cubicBezTo>
                  <a:cubicBezTo>
                    <a:pt x="383" y="0"/>
                    <a:pt x="135" y="97"/>
                    <a:pt x="0" y="28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E3C4409-4F85-6345-AED4-176B17BE9400}"/>
                </a:ext>
              </a:extLst>
            </p:cNvPr>
            <p:cNvSpPr/>
            <p:nvPr/>
          </p:nvSpPr>
          <p:spPr bwMode="auto">
            <a:xfrm>
              <a:off x="1528763" y="6207125"/>
              <a:ext cx="717550" cy="646113"/>
            </a:xfrm>
            <a:custGeom>
              <a:avLst/>
              <a:gdLst/>
              <a:ahLst/>
              <a:cxnLst/>
              <a:rect l="0" t="0" r="r" b="b"/>
              <a:pathLst>
                <a:path w="151" h="136">
                  <a:moveTo>
                    <a:pt x="0" y="0"/>
                  </a:moveTo>
                  <a:cubicBezTo>
                    <a:pt x="45" y="52"/>
                    <a:pt x="97" y="99"/>
                    <a:pt x="151" y="13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40A2A2C5-7DD6-A34B-B5D2-D2DECEC857F4}"/>
                </a:ext>
              </a:extLst>
            </p:cNvPr>
            <p:cNvSpPr/>
            <p:nvPr/>
          </p:nvSpPr>
          <p:spPr bwMode="auto">
            <a:xfrm>
              <a:off x="1524000" y="1806575"/>
              <a:ext cx="6753225" cy="5046663"/>
            </a:xfrm>
            <a:custGeom>
              <a:avLst/>
              <a:gdLst/>
              <a:ahLst/>
              <a:cxnLst/>
              <a:rect l="0" t="0" r="r" b="b"/>
              <a:pathLst>
                <a:path w="1420" h="1061">
                  <a:moveTo>
                    <a:pt x="1034" y="1061"/>
                  </a:moveTo>
                  <a:cubicBezTo>
                    <a:pt x="1148" y="1019"/>
                    <a:pt x="1283" y="957"/>
                    <a:pt x="1345" y="845"/>
                  </a:cubicBezTo>
                  <a:cubicBezTo>
                    <a:pt x="1420" y="710"/>
                    <a:pt x="1338" y="570"/>
                    <a:pt x="1249" y="466"/>
                  </a:cubicBezTo>
                  <a:cubicBezTo>
                    <a:pt x="1068" y="253"/>
                    <a:pt x="816" y="57"/>
                    <a:pt x="530" y="23"/>
                  </a:cubicBezTo>
                  <a:cubicBezTo>
                    <a:pt x="336" y="0"/>
                    <a:pt x="140" y="87"/>
                    <a:pt x="0" y="22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5513FC15-A0A0-B144-8B0F-629BABE3B07F}"/>
                </a:ext>
              </a:extLst>
            </p:cNvPr>
            <p:cNvSpPr/>
            <p:nvPr/>
          </p:nvSpPr>
          <p:spPr bwMode="auto">
            <a:xfrm>
              <a:off x="1524000" y="669925"/>
              <a:ext cx="8797925" cy="6183313"/>
            </a:xfrm>
            <a:custGeom>
              <a:avLst/>
              <a:gdLst/>
              <a:ahLst/>
              <a:cxnLst/>
              <a:rect l="0" t="0" r="r" b="b"/>
              <a:pathLst>
                <a:path w="1850" h="1300">
                  <a:moveTo>
                    <a:pt x="1552" y="1300"/>
                  </a:moveTo>
                  <a:cubicBezTo>
                    <a:pt x="1850" y="1019"/>
                    <a:pt x="1504" y="652"/>
                    <a:pt x="1288" y="447"/>
                  </a:cubicBezTo>
                  <a:cubicBezTo>
                    <a:pt x="1085" y="255"/>
                    <a:pt x="838" y="90"/>
                    <a:pt x="559" y="37"/>
                  </a:cubicBezTo>
                  <a:cubicBezTo>
                    <a:pt x="364" y="0"/>
                    <a:pt x="171" y="40"/>
                    <a:pt x="0" y="131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352E3E09-13BA-CA42-A9EB-C3B84A5BF2EA}"/>
                </a:ext>
              </a:extLst>
            </p:cNvPr>
            <p:cNvSpPr/>
            <p:nvPr/>
          </p:nvSpPr>
          <p:spPr bwMode="auto">
            <a:xfrm>
              <a:off x="1524000" y="119063"/>
              <a:ext cx="9555163" cy="6734175"/>
            </a:xfrm>
            <a:custGeom>
              <a:avLst/>
              <a:gdLst/>
              <a:ahLst/>
              <a:cxnLst/>
              <a:rect l="0" t="0" r="r" b="b"/>
              <a:pathLst>
                <a:path w="2009" h="1416">
                  <a:moveTo>
                    <a:pt x="1725" y="1416"/>
                  </a:moveTo>
                  <a:cubicBezTo>
                    <a:pt x="2009" y="1117"/>
                    <a:pt x="1728" y="785"/>
                    <a:pt x="1492" y="565"/>
                  </a:cubicBezTo>
                  <a:cubicBezTo>
                    <a:pt x="1248" y="339"/>
                    <a:pt x="961" y="143"/>
                    <a:pt x="635" y="61"/>
                  </a:cubicBezTo>
                  <a:cubicBezTo>
                    <a:pt x="392" y="0"/>
                    <a:pt x="190" y="18"/>
                    <a:pt x="0" y="10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6059528B-A3B3-8340-9130-DDFF8290B247}"/>
                </a:ext>
              </a:extLst>
            </p:cNvPr>
            <p:cNvSpPr/>
            <p:nvPr/>
          </p:nvSpPr>
          <p:spPr bwMode="auto">
            <a:xfrm>
              <a:off x="5419725" y="4763"/>
              <a:ext cx="5216525" cy="5368925"/>
            </a:xfrm>
            <a:custGeom>
              <a:avLst/>
              <a:gdLst/>
              <a:ahLst/>
              <a:cxnLst/>
              <a:rect l="0" t="0" r="r" b="b"/>
              <a:pathLst>
                <a:path w="1097" h="1129">
                  <a:moveTo>
                    <a:pt x="1097" y="1129"/>
                  </a:moveTo>
                  <a:cubicBezTo>
                    <a:pt x="1031" y="909"/>
                    <a:pt x="843" y="701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2F4E92C8-B2F6-5D4F-B631-18785C472770}"/>
                </a:ext>
              </a:extLst>
            </p:cNvPr>
            <p:cNvSpPr/>
            <p:nvPr/>
          </p:nvSpPr>
          <p:spPr bwMode="auto">
            <a:xfrm>
              <a:off x="5813425" y="4763"/>
              <a:ext cx="4832350" cy="4822825"/>
            </a:xfrm>
            <a:custGeom>
              <a:avLst/>
              <a:gdLst/>
              <a:ahLst/>
              <a:cxnLst/>
              <a:rect l="0" t="0" r="r" b="b"/>
              <a:pathLst>
                <a:path w="1016" h="1014">
                  <a:moveTo>
                    <a:pt x="1016" y="1014"/>
                  </a:moveTo>
                  <a:cubicBezTo>
                    <a:pt x="934" y="849"/>
                    <a:pt x="802" y="6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9A1ADD79-DBBD-F64C-9AE4-1700B7BA3B1B}"/>
                </a:ext>
              </a:extLst>
            </p:cNvPr>
            <p:cNvSpPr/>
            <p:nvPr/>
          </p:nvSpPr>
          <p:spPr bwMode="auto">
            <a:xfrm>
              <a:off x="6003925" y="4763"/>
              <a:ext cx="4641850" cy="4598988"/>
            </a:xfrm>
            <a:custGeom>
              <a:avLst/>
              <a:gdLst/>
              <a:ahLst/>
              <a:cxnLst/>
              <a:rect l="0" t="0" r="r" b="b"/>
              <a:pathLst>
                <a:path w="976" h="967">
                  <a:moveTo>
                    <a:pt x="976" y="967"/>
                  </a:moveTo>
                  <a:cubicBezTo>
                    <a:pt x="894" y="822"/>
                    <a:pt x="779" y="689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8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C3FC626A-2E74-1E4B-9077-9FD4602E4A72}"/>
                </a:ext>
              </a:extLst>
            </p:cNvPr>
            <p:cNvSpPr/>
            <p:nvPr/>
          </p:nvSpPr>
          <p:spPr bwMode="auto">
            <a:xfrm>
              <a:off x="6203950" y="0"/>
              <a:ext cx="4441825" cy="4237038"/>
            </a:xfrm>
            <a:custGeom>
              <a:avLst/>
              <a:gdLst/>
              <a:ahLst/>
              <a:cxnLst/>
              <a:rect l="0" t="0" r="r" b="b"/>
              <a:pathLst>
                <a:path w="934" h="891">
                  <a:moveTo>
                    <a:pt x="934" y="891"/>
                  </a:moveTo>
                  <a:cubicBezTo>
                    <a:pt x="863" y="783"/>
                    <a:pt x="778" y="684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50BA71B6-D465-2A4A-817E-36528A4B127F}"/>
                </a:ext>
              </a:extLst>
            </p:cNvPr>
            <p:cNvSpPr/>
            <p:nvPr/>
          </p:nvSpPr>
          <p:spPr bwMode="auto">
            <a:xfrm>
              <a:off x="6456363" y="4763"/>
              <a:ext cx="4179888" cy="3986213"/>
            </a:xfrm>
            <a:custGeom>
              <a:avLst/>
              <a:gdLst/>
              <a:ahLst/>
              <a:cxnLst/>
              <a:rect l="0" t="0" r="r" b="b"/>
              <a:pathLst>
                <a:path w="879" h="838">
                  <a:moveTo>
                    <a:pt x="879" y="838"/>
                  </a:moveTo>
                  <a:cubicBezTo>
                    <a:pt x="821" y="755"/>
                    <a:pt x="756" y="679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852194E3-4F5D-4B4C-9FCD-EA15CA36241E}"/>
                </a:ext>
              </a:extLst>
            </p:cNvPr>
            <p:cNvSpPr/>
            <p:nvPr/>
          </p:nvSpPr>
          <p:spPr bwMode="auto">
            <a:xfrm>
              <a:off x="6869113" y="4763"/>
              <a:ext cx="3776663" cy="3838575"/>
            </a:xfrm>
            <a:custGeom>
              <a:avLst/>
              <a:gdLst/>
              <a:ahLst/>
              <a:cxnLst/>
              <a:rect l="0" t="0" r="r" b="b"/>
              <a:pathLst>
                <a:path w="794" h="807">
                  <a:moveTo>
                    <a:pt x="794" y="807"/>
                  </a:moveTo>
                  <a:cubicBezTo>
                    <a:pt x="745" y="739"/>
                    <a:pt x="695" y="676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84E5A186-7ADC-4440-BCEC-52797DC32037}"/>
                </a:ext>
              </a:extLst>
            </p:cNvPr>
            <p:cNvSpPr/>
            <p:nvPr userDrawn="1"/>
          </p:nvSpPr>
          <p:spPr bwMode="auto">
            <a:xfrm>
              <a:off x="8758238" y="4763"/>
              <a:ext cx="1887538" cy="1355725"/>
            </a:xfrm>
            <a:custGeom>
              <a:avLst/>
              <a:gdLst/>
              <a:ahLst/>
              <a:cxnLst/>
              <a:rect l="0" t="0" r="r" b="b"/>
              <a:pathLst>
                <a:path w="397" h="285">
                  <a:moveTo>
                    <a:pt x="397" y="285"/>
                  </a:moveTo>
                  <a:cubicBezTo>
                    <a:pt x="270" y="182"/>
                    <a:pt x="138" y="8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A826797F-176E-1B46-BCF4-C227500B295A}"/>
                </a:ext>
              </a:extLst>
            </p:cNvPr>
            <p:cNvSpPr/>
            <p:nvPr/>
          </p:nvSpPr>
          <p:spPr bwMode="auto">
            <a:xfrm>
              <a:off x="9223375" y="9525"/>
              <a:ext cx="1422400" cy="1108075"/>
            </a:xfrm>
            <a:custGeom>
              <a:avLst/>
              <a:gdLst/>
              <a:ahLst/>
              <a:cxnLst/>
              <a:rect l="0" t="0" r="r" b="b"/>
              <a:pathLst>
                <a:path w="299" h="233">
                  <a:moveTo>
                    <a:pt x="299" y="233"/>
                  </a:moveTo>
                  <a:cubicBezTo>
                    <a:pt x="197" y="145"/>
                    <a:pt x="97" y="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3F90D52E-0BD1-4846-A695-F8738D2B7234}"/>
                </a:ext>
              </a:extLst>
            </p:cNvPr>
            <p:cNvSpPr/>
            <p:nvPr/>
          </p:nvSpPr>
          <p:spPr bwMode="auto">
            <a:xfrm>
              <a:off x="10009188" y="4763"/>
              <a:ext cx="636588" cy="361950"/>
            </a:xfrm>
            <a:custGeom>
              <a:avLst/>
              <a:gdLst/>
              <a:ahLst/>
              <a:cxnLst/>
              <a:rect l="0" t="0" r="r" b="b"/>
              <a:pathLst>
                <a:path w="134" h="76">
                  <a:moveTo>
                    <a:pt x="0" y="0"/>
                  </a:moveTo>
                  <a:cubicBezTo>
                    <a:pt x="45" y="25"/>
                    <a:pt x="89" y="50"/>
                    <a:pt x="134" y="7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800"/>
            </a:p>
          </p:txBody>
        </p:sp>
      </p:grpSp>
      <p:sp>
        <p:nvSpPr>
          <p:cNvPr id="23" name="Rectangle 7"/>
          <p:cNvSpPr/>
          <p:nvPr userDrawn="1"/>
        </p:nvSpPr>
        <p:spPr>
          <a:xfrm>
            <a:off x="0" y="6356352"/>
            <a:ext cx="12192000" cy="71833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80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83499" y="1556792"/>
            <a:ext cx="8928992" cy="2654606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accent1">
                    <a:lumMod val="50000"/>
                  </a:schemeClr>
                </a:solidFill>
                <a:latin typeface="Avenir Next" charset="0"/>
                <a:ea typeface="Avenir Next" charset="0"/>
                <a:cs typeface="Avenir Next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83499" y="4365104"/>
            <a:ext cx="8928992" cy="85725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Avenir Next" charset="0"/>
                <a:ea typeface="Avenir Next" charset="0"/>
                <a:cs typeface="Avenir Next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21" name="Rectangle 6"/>
          <p:cNvSpPr/>
          <p:nvPr userDrawn="1"/>
        </p:nvSpPr>
        <p:spPr>
          <a:xfrm>
            <a:off x="0" y="6428184"/>
            <a:ext cx="12192000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800"/>
          </a:p>
        </p:txBody>
      </p:sp>
      <p:cxnSp>
        <p:nvCxnSpPr>
          <p:cNvPr id="20" name="Gerade Verbindung 19"/>
          <p:cNvCxnSpPr/>
          <p:nvPr userDrawn="1"/>
        </p:nvCxnSpPr>
        <p:spPr>
          <a:xfrm>
            <a:off x="0" y="2513012"/>
            <a:ext cx="12192000" cy="1588"/>
          </a:xfrm>
          <a:prstGeom prst="line">
            <a:avLst/>
          </a:prstGeom>
          <a:ln w="222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Gerade Verbindung 4"/>
          <p:cNvCxnSpPr/>
          <p:nvPr userDrawn="1"/>
        </p:nvCxnSpPr>
        <p:spPr>
          <a:xfrm>
            <a:off x="1704000" y="4293096"/>
            <a:ext cx="8736971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Bild 16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385" y="404664"/>
            <a:ext cx="2255956" cy="742830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</p:pic>
      <p:sp>
        <p:nvSpPr>
          <p:cNvPr id="6" name="Textplatzhalt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584000" y="6524626"/>
            <a:ext cx="4392083" cy="288925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err="1"/>
              <a:t>AutorIn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53370318"/>
      </p:ext>
    </p:extLst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6"/>
          <p:cNvSpPr/>
          <p:nvPr userDrawn="1"/>
        </p:nvSpPr>
        <p:spPr>
          <a:xfrm>
            <a:off x="0" y="6428184"/>
            <a:ext cx="12192000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800"/>
          </a:p>
        </p:txBody>
      </p:sp>
      <p:sp>
        <p:nvSpPr>
          <p:cNvPr id="14" name="Rectangle 7"/>
          <p:cNvSpPr/>
          <p:nvPr userDrawn="1"/>
        </p:nvSpPr>
        <p:spPr>
          <a:xfrm>
            <a:off x="0" y="6356352"/>
            <a:ext cx="12192000" cy="71833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800"/>
          </a:p>
        </p:txBody>
      </p:sp>
      <p:sp>
        <p:nvSpPr>
          <p:cNvPr id="7" name="Titelplatzhalter 1"/>
          <p:cNvSpPr>
            <a:spLocks noGrp="1"/>
          </p:cNvSpPr>
          <p:nvPr>
            <p:ph type="title"/>
          </p:nvPr>
        </p:nvSpPr>
        <p:spPr bwMode="auto">
          <a:xfrm>
            <a:off x="1347752" y="901602"/>
            <a:ext cx="850744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0" name="Foliennummernplatzhalter 11"/>
          <p:cNvSpPr>
            <a:spLocks noGrp="1"/>
          </p:cNvSpPr>
          <p:nvPr>
            <p:ph type="sldNum" sz="quarter" idx="4"/>
          </p:nvPr>
        </p:nvSpPr>
        <p:spPr>
          <a:xfrm>
            <a:off x="7727752" y="6525344"/>
            <a:ext cx="2133600" cy="27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defRPr>
            </a:lvl1pPr>
          </a:lstStyle>
          <a:p>
            <a:fld id="{A57C09D7-8E77-FC44-8727-202719A54FB0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7" name="Inhaltsplatzhalter 16"/>
          <p:cNvSpPr>
            <a:spLocks noGrp="1"/>
          </p:cNvSpPr>
          <p:nvPr>
            <p:ph sz="quarter" idx="10"/>
          </p:nvPr>
        </p:nvSpPr>
        <p:spPr>
          <a:xfrm>
            <a:off x="1391477" y="1628775"/>
            <a:ext cx="8463723" cy="4103688"/>
          </a:xfrm>
        </p:spPr>
        <p:txBody>
          <a:bodyPr/>
          <a:lstStyle>
            <a:lvl1pPr>
              <a:defRPr sz="2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9" name="Fußzeilenplatzhalter 18"/>
          <p:cNvSpPr>
            <a:spLocks noGrp="1"/>
          </p:cNvSpPr>
          <p:nvPr>
            <p:ph type="ftr" sz="quarter" idx="11"/>
          </p:nvPr>
        </p:nvSpPr>
        <p:spPr>
          <a:xfrm>
            <a:off x="1391478" y="6525344"/>
            <a:ext cx="4944797" cy="2700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defRPr>
            </a:lvl1pPr>
          </a:lstStyle>
          <a:p>
            <a:pPr>
              <a:defRPr/>
            </a:pPr>
            <a:r>
              <a:rPr lang="de-DE" dirty="0"/>
              <a:t>Wollen und Sein</a:t>
            </a:r>
          </a:p>
        </p:txBody>
      </p:sp>
      <p:cxnSp>
        <p:nvCxnSpPr>
          <p:cNvPr id="20" name="Gerade Verbindung 19"/>
          <p:cNvCxnSpPr/>
          <p:nvPr userDrawn="1"/>
        </p:nvCxnSpPr>
        <p:spPr>
          <a:xfrm>
            <a:off x="1488000" y="1484784"/>
            <a:ext cx="8367712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Bild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513" y="6497870"/>
            <a:ext cx="891479" cy="293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731251"/>
      </p:ext>
    </p:extLst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6"/>
          <p:cNvSpPr/>
          <p:nvPr userDrawn="1"/>
        </p:nvSpPr>
        <p:spPr>
          <a:xfrm>
            <a:off x="0" y="6428184"/>
            <a:ext cx="12192000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800"/>
          </a:p>
        </p:txBody>
      </p:sp>
      <p:sp>
        <p:nvSpPr>
          <p:cNvPr id="14" name="Rectangle 7"/>
          <p:cNvSpPr/>
          <p:nvPr userDrawn="1"/>
        </p:nvSpPr>
        <p:spPr>
          <a:xfrm>
            <a:off x="0" y="6356352"/>
            <a:ext cx="12192000" cy="71833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800"/>
          </a:p>
        </p:txBody>
      </p:sp>
      <p:sp>
        <p:nvSpPr>
          <p:cNvPr id="7" name="Titelplatzhalter 1"/>
          <p:cNvSpPr>
            <a:spLocks noGrp="1"/>
          </p:cNvSpPr>
          <p:nvPr>
            <p:ph type="title"/>
          </p:nvPr>
        </p:nvSpPr>
        <p:spPr bwMode="auto">
          <a:xfrm>
            <a:off x="1347752" y="901602"/>
            <a:ext cx="850744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0" name="Foliennummernplatzhalter 11"/>
          <p:cNvSpPr>
            <a:spLocks noGrp="1"/>
          </p:cNvSpPr>
          <p:nvPr>
            <p:ph type="sldNum" sz="quarter" idx="4"/>
          </p:nvPr>
        </p:nvSpPr>
        <p:spPr>
          <a:xfrm>
            <a:off x="7727752" y="6525344"/>
            <a:ext cx="2133600" cy="27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defRPr>
            </a:lvl1pPr>
          </a:lstStyle>
          <a:p>
            <a:fld id="{A57C09D7-8E77-FC44-8727-202719A54FB0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7" name="Inhaltsplatzhalter 16"/>
          <p:cNvSpPr>
            <a:spLocks noGrp="1"/>
          </p:cNvSpPr>
          <p:nvPr>
            <p:ph sz="quarter" idx="10"/>
          </p:nvPr>
        </p:nvSpPr>
        <p:spPr>
          <a:xfrm>
            <a:off x="1391477" y="1628775"/>
            <a:ext cx="8463723" cy="4103688"/>
          </a:xfrm>
        </p:spPr>
        <p:txBody>
          <a:bodyPr/>
          <a:lstStyle>
            <a:lvl1pPr>
              <a:defRPr sz="2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9" name="Fußzeilenplatzhalter 18"/>
          <p:cNvSpPr>
            <a:spLocks noGrp="1"/>
          </p:cNvSpPr>
          <p:nvPr>
            <p:ph type="ftr" sz="quarter" idx="11"/>
          </p:nvPr>
        </p:nvSpPr>
        <p:spPr>
          <a:xfrm>
            <a:off x="1391478" y="6525344"/>
            <a:ext cx="4944797" cy="2700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defRPr>
            </a:lvl1pPr>
          </a:lstStyle>
          <a:p>
            <a:pPr>
              <a:defRPr/>
            </a:pPr>
            <a:r>
              <a:rPr lang="de-DE" dirty="0"/>
              <a:t>Wollen und Sein</a:t>
            </a:r>
          </a:p>
        </p:txBody>
      </p:sp>
      <p:cxnSp>
        <p:nvCxnSpPr>
          <p:cNvPr id="20" name="Gerade Verbindung 19"/>
          <p:cNvCxnSpPr/>
          <p:nvPr userDrawn="1"/>
        </p:nvCxnSpPr>
        <p:spPr>
          <a:xfrm>
            <a:off x="1488000" y="1484784"/>
            <a:ext cx="8367712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Bild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513" y="6497870"/>
            <a:ext cx="891479" cy="293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551579"/>
      </p:ext>
    </p:extLst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6"/>
          <p:cNvSpPr/>
          <p:nvPr userDrawn="1"/>
        </p:nvSpPr>
        <p:spPr>
          <a:xfrm>
            <a:off x="0" y="6428184"/>
            <a:ext cx="12192000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800"/>
          </a:p>
        </p:txBody>
      </p:sp>
      <p:sp>
        <p:nvSpPr>
          <p:cNvPr id="14" name="Rectangle 7"/>
          <p:cNvSpPr/>
          <p:nvPr userDrawn="1"/>
        </p:nvSpPr>
        <p:spPr>
          <a:xfrm>
            <a:off x="0" y="6356352"/>
            <a:ext cx="12192000" cy="71833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800"/>
          </a:p>
        </p:txBody>
      </p:sp>
      <p:sp>
        <p:nvSpPr>
          <p:cNvPr id="7" name="Titelplatzhalter 1"/>
          <p:cNvSpPr>
            <a:spLocks noGrp="1"/>
          </p:cNvSpPr>
          <p:nvPr>
            <p:ph type="title"/>
          </p:nvPr>
        </p:nvSpPr>
        <p:spPr bwMode="auto">
          <a:xfrm>
            <a:off x="1347752" y="901602"/>
            <a:ext cx="850744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0" name="Foliennummernplatzhalter 11"/>
          <p:cNvSpPr>
            <a:spLocks noGrp="1"/>
          </p:cNvSpPr>
          <p:nvPr>
            <p:ph type="sldNum" sz="quarter" idx="4"/>
          </p:nvPr>
        </p:nvSpPr>
        <p:spPr>
          <a:xfrm>
            <a:off x="7727752" y="6525344"/>
            <a:ext cx="2133600" cy="27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defRPr>
            </a:lvl1pPr>
          </a:lstStyle>
          <a:p>
            <a:fld id="{A57C09D7-8E77-FC44-8727-202719A54FB0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7" name="Inhaltsplatzhalter 16"/>
          <p:cNvSpPr>
            <a:spLocks noGrp="1"/>
          </p:cNvSpPr>
          <p:nvPr>
            <p:ph sz="quarter" idx="10"/>
          </p:nvPr>
        </p:nvSpPr>
        <p:spPr>
          <a:xfrm>
            <a:off x="1391477" y="1628775"/>
            <a:ext cx="8463723" cy="4103688"/>
          </a:xfrm>
        </p:spPr>
        <p:txBody>
          <a:bodyPr/>
          <a:lstStyle>
            <a:lvl1pPr>
              <a:defRPr sz="2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9" name="Fußzeilenplatzhalter 18"/>
          <p:cNvSpPr>
            <a:spLocks noGrp="1"/>
          </p:cNvSpPr>
          <p:nvPr>
            <p:ph type="ftr" sz="quarter" idx="11"/>
          </p:nvPr>
        </p:nvSpPr>
        <p:spPr>
          <a:xfrm>
            <a:off x="1391478" y="6525344"/>
            <a:ext cx="4944797" cy="2700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defRPr>
            </a:lvl1pPr>
          </a:lstStyle>
          <a:p>
            <a:pPr>
              <a:defRPr/>
            </a:pPr>
            <a:r>
              <a:rPr lang="de-DE" dirty="0"/>
              <a:t>Wollen und Sein</a:t>
            </a:r>
          </a:p>
        </p:txBody>
      </p:sp>
      <p:cxnSp>
        <p:nvCxnSpPr>
          <p:cNvPr id="20" name="Gerade Verbindung 19"/>
          <p:cNvCxnSpPr/>
          <p:nvPr userDrawn="1"/>
        </p:nvCxnSpPr>
        <p:spPr>
          <a:xfrm>
            <a:off x="1488000" y="1484784"/>
            <a:ext cx="8367712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Bild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513" y="6497870"/>
            <a:ext cx="891479" cy="293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537956"/>
      </p:ext>
    </p:extLst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CC8D05-41B2-E311-BA2E-52D402131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0C2B748-3568-B6A0-7104-82F91ACC5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ECE9937-E1AB-C0A2-2607-94B9E8F2F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A26A7-28C2-4F44-A549-8EB55F4F9D70}" type="datetimeFigureOut">
              <a:rPr lang="de-DE" smtClean="0"/>
              <a:t>12.10.2026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DFC6923-C0A6-510A-7F50-DC02E9F95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BAB5A23-EE3A-4454-54E6-2E5B2A558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A2131-5A51-4C2F-9981-50EA3FBC50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25479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feld 10">
            <a:extLst>
              <a:ext uri="{FF2B5EF4-FFF2-40B4-BE49-F238E27FC236}">
                <a16:creationId xmlns:a16="http://schemas.microsoft.com/office/drawing/2014/main" id="{4B1A0C87-38D0-4877-B630-8EE6375D0051}"/>
              </a:ext>
            </a:extLst>
          </p:cNvPr>
          <p:cNvSpPr txBox="1"/>
          <p:nvPr userDrawn="1"/>
        </p:nvSpPr>
        <p:spPr>
          <a:xfrm>
            <a:off x="10375060" y="6384765"/>
            <a:ext cx="1044054" cy="28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034CD83-09F1-4D38-935B-B223E70008C3}" type="slidenum">
              <a:rPr lang="de-DE" sz="1400" smtClean="0">
                <a:latin typeface="MetaNormal-Roman" panose="02000503000000000000" pitchFamily="2" charset="0"/>
              </a:rPr>
              <a:pPr algn="r"/>
              <a:t>‹Nr.›</a:t>
            </a:fld>
            <a:endParaRPr lang="de-DE" dirty="0">
              <a:latin typeface="MetaNormal-Roman" panose="02000503000000000000" pitchFamily="2" charset="0"/>
            </a:endParaRPr>
          </a:p>
        </p:txBody>
      </p:sp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3BFEBA7A-7E1C-4388-BBB7-8470C54901F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07028" y="2382819"/>
            <a:ext cx="4798167" cy="3898237"/>
          </a:xfrm>
          <a:prstGeom prst="rect">
            <a:avLst/>
          </a:prstGeom>
        </p:spPr>
        <p:txBody>
          <a:bodyPr/>
          <a:lstStyle>
            <a:lvl1pPr>
              <a:defRPr sz="2000" baseline="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</a:lstStyle>
          <a:p>
            <a:pPr lvl="0"/>
            <a:r>
              <a:rPr lang="de-DE" dirty="0"/>
              <a:t>Aufzählungspunkte einfügen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46BA5A77-1017-45F2-A1F1-8585D4C009CB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620947" y="2382819"/>
            <a:ext cx="4798167" cy="3898237"/>
          </a:xfrm>
          <a:prstGeom prst="rect">
            <a:avLst/>
          </a:prstGeom>
        </p:spPr>
        <p:txBody>
          <a:bodyPr/>
          <a:lstStyle>
            <a:lvl1pPr>
              <a:defRPr sz="2000" baseline="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</a:lstStyle>
          <a:p>
            <a:pPr lvl="0"/>
            <a:r>
              <a:rPr lang="de-DE" dirty="0"/>
              <a:t>Aufzählungspunkte einfügen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74A849A-37C6-723F-7C7A-70F01BFF66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7028" y="756745"/>
            <a:ext cx="9612086" cy="581754"/>
          </a:xfrm>
          <a:prstGeom prst="rect">
            <a:avLst/>
          </a:prstGeom>
        </p:spPr>
        <p:txBody>
          <a:bodyPr/>
          <a:lstStyle>
            <a:lvl1pPr>
              <a:defRPr sz="3200" b="1" baseline="0">
                <a:solidFill>
                  <a:schemeClr val="tx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de-DE" dirty="0"/>
              <a:t>Überschrift einfügen</a:t>
            </a:r>
          </a:p>
        </p:txBody>
      </p:sp>
    </p:spTree>
    <p:extLst>
      <p:ext uri="{BB962C8B-B14F-4D97-AF65-F5344CB8AC3E}">
        <p14:creationId xmlns:p14="http://schemas.microsoft.com/office/powerpoint/2010/main" val="27641657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C2B09-FA8F-40F1-9F09-25488932901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23F2-2FD0-4A7C-99F7-2E67280F8F4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6192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C2B09-FA8F-40F1-9F09-25488932901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23F2-2FD0-4A7C-99F7-2E67280F8F4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1836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C2B09-FA8F-40F1-9F09-25488932901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23F2-2FD0-4A7C-99F7-2E67280F8F4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5609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C2B09-FA8F-40F1-9F09-25488932901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23F2-2FD0-4A7C-99F7-2E67280F8F4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6283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C2B09-FA8F-40F1-9F09-25488932901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23F2-2FD0-4A7C-99F7-2E67280F8F4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7605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C2B09-FA8F-40F1-9F09-25488932901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23F2-2FD0-4A7C-99F7-2E67280F8F4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3906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C2B09-FA8F-40F1-9F09-25488932901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23F2-2FD0-4A7C-99F7-2E67280F8F4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3572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C2B09-FA8F-40F1-9F09-25488932901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23F2-2FD0-4A7C-99F7-2E67280F8F4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5265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C2B09-FA8F-40F1-9F09-25488932901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23F2-2FD0-4A7C-99F7-2E67280F8F4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017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C2B09-FA8F-40F1-9F09-25488932901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23F2-2FD0-4A7C-99F7-2E67280F8F4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7417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C2B09-FA8F-40F1-9F09-25488932901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23F2-2FD0-4A7C-99F7-2E67280F8F4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478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4256"/>
            <a:ext cx="1291844" cy="1291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113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49" r:id="rId7"/>
    <p:sldLayoutId id="2147483650" r:id="rId8"/>
    <p:sldLayoutId id="2147483652" r:id="rId9"/>
    <p:sldLayoutId id="2147483655" r:id="rId10"/>
    <p:sldLayoutId id="2147483657" r:id="rId11"/>
    <p:sldLayoutId id="2147483665" r:id="rId12"/>
    <p:sldLayoutId id="2147483690" r:id="rId13"/>
    <p:sldLayoutId id="2147483691" r:id="rId14"/>
    <p:sldLayoutId id="2147483692" r:id="rId15"/>
    <p:sldLayoutId id="2147483693" r:id="rId16"/>
    <p:sldLayoutId id="2147483694" r:id="rId17"/>
    <p:sldLayoutId id="2147483695" r:id="rId18"/>
    <p:sldLayoutId id="2147483696" r:id="rId19"/>
    <p:sldLayoutId id="2147483697" r:id="rId20"/>
    <p:sldLayoutId id="2147483698" r:id="rId21"/>
    <p:sldLayoutId id="2147483699" r:id="rId22"/>
    <p:sldLayoutId id="2147483700" r:id="rId23"/>
    <p:sldLayoutId id="2147483701" r:id="rId24"/>
    <p:sldLayoutId id="2147483702" r:id="rId25"/>
    <p:sldLayoutId id="2147483703" r:id="rId26"/>
    <p:sldLayoutId id="2147483704" r:id="rId2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FC2B09-FA8F-40F1-9F09-25488932901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323F2-2FD0-4A7C-99F7-2E67280F8F4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492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max.reichert@stud-mail.uni-wuerzburg.de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max.reichert@stud-mail.uni-wuerzburg.de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6.xml"/><Relationship Id="rId4" Type="http://schemas.openxmlformats.org/officeDocument/2006/relationships/hyperlink" Target="mailto:luisa.mueller1@uni-wuerzburg.de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mailto:philip.doellinger@uni-wuerzburg.de" TargetMode="External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mailto:emma.ludwig@uni-wuerzburg.de" TargetMode="External"/><Relationship Id="rId1" Type="http://schemas.openxmlformats.org/officeDocument/2006/relationships/slideLayout" Target="../slideLayouts/slideLayout2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5.xml"/><Relationship Id="rId4" Type="http://schemas.microsoft.com/office/2007/relationships/hdphoto" Target="../media/hdphoto1.wdp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AFB337D3-CEF9-1F88-A068-42D1D00FBCDA}"/>
              </a:ext>
            </a:extLst>
          </p:cNvPr>
          <p:cNvGrpSpPr/>
          <p:nvPr/>
        </p:nvGrpSpPr>
        <p:grpSpPr>
          <a:xfrm>
            <a:off x="-53974" y="-12028"/>
            <a:ext cx="12245975" cy="5063453"/>
            <a:chOff x="-53974" y="-12028"/>
            <a:chExt cx="12245975" cy="5063453"/>
          </a:xfrm>
        </p:grpSpPr>
        <p:grpSp>
          <p:nvGrpSpPr>
            <p:cNvPr id="26" name="Gruppieren 25">
              <a:extLst>
                <a:ext uri="{FF2B5EF4-FFF2-40B4-BE49-F238E27FC236}">
                  <a16:creationId xmlns:a16="http://schemas.microsoft.com/office/drawing/2014/main" id="{3B75FDB9-E88C-450C-2FB3-0CA6E68BE76E}"/>
                </a:ext>
              </a:extLst>
            </p:cNvPr>
            <p:cNvGrpSpPr/>
            <p:nvPr/>
          </p:nvGrpSpPr>
          <p:grpSpPr>
            <a:xfrm>
              <a:off x="-53974" y="0"/>
              <a:ext cx="12245975" cy="5051425"/>
              <a:chOff x="-53974" y="0"/>
              <a:chExt cx="12245975" cy="5051425"/>
            </a:xfrm>
          </p:grpSpPr>
          <p:pic>
            <p:nvPicPr>
              <p:cNvPr id="24" name="Grafik 23" descr="Ein Bild, das draußen, Himmel, Stadt, Baum enthält.&#10;&#10;Automatisch generierte Beschreibung">
                <a:extLst>
                  <a:ext uri="{FF2B5EF4-FFF2-40B4-BE49-F238E27FC236}">
                    <a16:creationId xmlns:a16="http://schemas.microsoft.com/office/drawing/2014/main" id="{8FEB104A-1A0F-B7F3-9A11-F005574067A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r="-71"/>
              <a:stretch/>
            </p:blipFill>
            <p:spPr>
              <a:xfrm>
                <a:off x="0" y="0"/>
                <a:ext cx="12192000" cy="4999274"/>
              </a:xfrm>
              <a:prstGeom prst="rect">
                <a:avLst/>
              </a:prstGeom>
            </p:spPr>
          </p:pic>
          <p:sp>
            <p:nvSpPr>
              <p:cNvPr id="25" name="Freihandform: Form 24">
                <a:extLst>
                  <a:ext uri="{FF2B5EF4-FFF2-40B4-BE49-F238E27FC236}">
                    <a16:creationId xmlns:a16="http://schemas.microsoft.com/office/drawing/2014/main" id="{82CE6EAC-DAD9-0277-2853-2CFCFFACB11D}"/>
                  </a:ext>
                </a:extLst>
              </p:cNvPr>
              <p:cNvSpPr/>
              <p:nvPr/>
            </p:nvSpPr>
            <p:spPr>
              <a:xfrm>
                <a:off x="-53974" y="2768600"/>
                <a:ext cx="12245975" cy="2282825"/>
              </a:xfrm>
              <a:custGeom>
                <a:avLst/>
                <a:gdLst>
                  <a:gd name="connsiteX0" fmla="*/ 0 w 3921125"/>
                  <a:gd name="connsiteY0" fmla="*/ 752475 h 758825"/>
                  <a:gd name="connsiteX1" fmla="*/ 3917950 w 3921125"/>
                  <a:gd name="connsiteY1" fmla="*/ 0 h 758825"/>
                  <a:gd name="connsiteX2" fmla="*/ 3921125 w 3921125"/>
                  <a:gd name="connsiteY2" fmla="*/ 758825 h 758825"/>
                  <a:gd name="connsiteX3" fmla="*/ 0 w 3921125"/>
                  <a:gd name="connsiteY3" fmla="*/ 752475 h 758825"/>
                  <a:gd name="connsiteX0" fmla="*/ 0 w 12236450"/>
                  <a:gd name="connsiteY0" fmla="*/ 2238375 h 2244725"/>
                  <a:gd name="connsiteX1" fmla="*/ 12236450 w 12236450"/>
                  <a:gd name="connsiteY1" fmla="*/ 0 h 2244725"/>
                  <a:gd name="connsiteX2" fmla="*/ 3921125 w 12236450"/>
                  <a:gd name="connsiteY2" fmla="*/ 2244725 h 2244725"/>
                  <a:gd name="connsiteX3" fmla="*/ 0 w 12236450"/>
                  <a:gd name="connsiteY3" fmla="*/ 2238375 h 2244725"/>
                  <a:gd name="connsiteX0" fmla="*/ 0 w 12239625"/>
                  <a:gd name="connsiteY0" fmla="*/ 2238375 h 2238375"/>
                  <a:gd name="connsiteX1" fmla="*/ 12236450 w 12239625"/>
                  <a:gd name="connsiteY1" fmla="*/ 0 h 2238375"/>
                  <a:gd name="connsiteX2" fmla="*/ 12239625 w 12239625"/>
                  <a:gd name="connsiteY2" fmla="*/ 2219325 h 2238375"/>
                  <a:gd name="connsiteX3" fmla="*/ 0 w 12239625"/>
                  <a:gd name="connsiteY3" fmla="*/ 2238375 h 2238375"/>
                  <a:gd name="connsiteX0" fmla="*/ 0 w 12245975"/>
                  <a:gd name="connsiteY0" fmla="*/ 2238375 h 2282825"/>
                  <a:gd name="connsiteX1" fmla="*/ 12236450 w 12245975"/>
                  <a:gd name="connsiteY1" fmla="*/ 0 h 2282825"/>
                  <a:gd name="connsiteX2" fmla="*/ 12245975 w 12245975"/>
                  <a:gd name="connsiteY2" fmla="*/ 2282825 h 2282825"/>
                  <a:gd name="connsiteX3" fmla="*/ 0 w 12245975"/>
                  <a:gd name="connsiteY3" fmla="*/ 2238375 h 2282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45975" h="2282825">
                    <a:moveTo>
                      <a:pt x="0" y="2238375"/>
                    </a:moveTo>
                    <a:lnTo>
                      <a:pt x="12236450" y="0"/>
                    </a:lnTo>
                    <a:cubicBezTo>
                      <a:pt x="12237508" y="252942"/>
                      <a:pt x="12244917" y="2029883"/>
                      <a:pt x="12245975" y="2282825"/>
                    </a:cubicBezTo>
                    <a:lnTo>
                      <a:pt x="0" y="223837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DDCEE403-2508-3240-FA39-B771FAA95885}"/>
                </a:ext>
              </a:extLst>
            </p:cNvPr>
            <p:cNvSpPr/>
            <p:nvPr/>
          </p:nvSpPr>
          <p:spPr>
            <a:xfrm>
              <a:off x="-1" y="-12028"/>
              <a:ext cx="12188825" cy="5008806"/>
            </a:xfrm>
            <a:custGeom>
              <a:avLst/>
              <a:gdLst>
                <a:gd name="connsiteX0" fmla="*/ 0 w 12255500"/>
                <a:gd name="connsiteY0" fmla="*/ 0 h 5067300"/>
                <a:gd name="connsiteX1" fmla="*/ 12700 w 12255500"/>
                <a:gd name="connsiteY1" fmla="*/ 5067300 h 5067300"/>
                <a:gd name="connsiteX2" fmla="*/ 12255500 w 12255500"/>
                <a:gd name="connsiteY2" fmla="*/ 2717800 h 5067300"/>
                <a:gd name="connsiteX3" fmla="*/ 12242800 w 12255500"/>
                <a:gd name="connsiteY3" fmla="*/ 0 h 5067300"/>
                <a:gd name="connsiteX4" fmla="*/ 0 w 12255500"/>
                <a:gd name="connsiteY4" fmla="*/ 0 h 5067300"/>
                <a:gd name="connsiteX0" fmla="*/ 0 w 12255500"/>
                <a:gd name="connsiteY0" fmla="*/ 0 h 5073736"/>
                <a:gd name="connsiteX1" fmla="*/ 3125 w 12255500"/>
                <a:gd name="connsiteY1" fmla="*/ 5073736 h 5073736"/>
                <a:gd name="connsiteX2" fmla="*/ 12255500 w 12255500"/>
                <a:gd name="connsiteY2" fmla="*/ 2717800 h 5073736"/>
                <a:gd name="connsiteX3" fmla="*/ 12242800 w 12255500"/>
                <a:gd name="connsiteY3" fmla="*/ 0 h 5073736"/>
                <a:gd name="connsiteX4" fmla="*/ 0 w 12255500"/>
                <a:gd name="connsiteY4" fmla="*/ 0 h 5073736"/>
                <a:gd name="connsiteX0" fmla="*/ 0 w 12256780"/>
                <a:gd name="connsiteY0" fmla="*/ 3218 h 5076954"/>
                <a:gd name="connsiteX1" fmla="*/ 3125 w 12256780"/>
                <a:gd name="connsiteY1" fmla="*/ 5076954 h 5076954"/>
                <a:gd name="connsiteX2" fmla="*/ 12255500 w 12256780"/>
                <a:gd name="connsiteY2" fmla="*/ 2721018 h 5076954"/>
                <a:gd name="connsiteX3" fmla="*/ 12255566 w 12256780"/>
                <a:gd name="connsiteY3" fmla="*/ 0 h 5076954"/>
                <a:gd name="connsiteX4" fmla="*/ 0 w 12256780"/>
                <a:gd name="connsiteY4" fmla="*/ 3218 h 5076954"/>
                <a:gd name="connsiteX0" fmla="*/ 0 w 12265075"/>
                <a:gd name="connsiteY0" fmla="*/ 3218 h 5076954"/>
                <a:gd name="connsiteX1" fmla="*/ 3125 w 12265075"/>
                <a:gd name="connsiteY1" fmla="*/ 5076954 h 5076954"/>
                <a:gd name="connsiteX2" fmla="*/ 12265075 w 12265075"/>
                <a:gd name="connsiteY2" fmla="*/ 2717800 h 5076954"/>
                <a:gd name="connsiteX3" fmla="*/ 12255566 w 12265075"/>
                <a:gd name="connsiteY3" fmla="*/ 0 h 5076954"/>
                <a:gd name="connsiteX4" fmla="*/ 0 w 12265075"/>
                <a:gd name="connsiteY4" fmla="*/ 3218 h 5076954"/>
                <a:gd name="connsiteX0" fmla="*/ 0 w 12265075"/>
                <a:gd name="connsiteY0" fmla="*/ 3218 h 5076954"/>
                <a:gd name="connsiteX1" fmla="*/ 3125 w 12265075"/>
                <a:gd name="connsiteY1" fmla="*/ 5076954 h 5076954"/>
                <a:gd name="connsiteX2" fmla="*/ 12265075 w 12265075"/>
                <a:gd name="connsiteY2" fmla="*/ 2809519 h 5076954"/>
                <a:gd name="connsiteX3" fmla="*/ 12255566 w 12265075"/>
                <a:gd name="connsiteY3" fmla="*/ 0 h 5076954"/>
                <a:gd name="connsiteX4" fmla="*/ 0 w 12265075"/>
                <a:gd name="connsiteY4" fmla="*/ 3218 h 5076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65075" h="5076954">
                  <a:moveTo>
                    <a:pt x="0" y="3218"/>
                  </a:moveTo>
                  <a:cubicBezTo>
                    <a:pt x="4233" y="1692318"/>
                    <a:pt x="-1108" y="3387854"/>
                    <a:pt x="3125" y="5076954"/>
                  </a:cubicBezTo>
                  <a:lnTo>
                    <a:pt x="12265075" y="2809519"/>
                  </a:lnTo>
                  <a:cubicBezTo>
                    <a:pt x="12260842" y="1903586"/>
                    <a:pt x="12259799" y="905933"/>
                    <a:pt x="12255566" y="0"/>
                  </a:cubicBezTo>
                  <a:lnTo>
                    <a:pt x="0" y="3218"/>
                  </a:lnTo>
                  <a:close/>
                </a:path>
              </a:pathLst>
            </a:custGeom>
            <a:gradFill>
              <a:gsLst>
                <a:gs pos="23000">
                  <a:srgbClr val="034785">
                    <a:alpha val="50000"/>
                  </a:srgbClr>
                </a:gs>
                <a:gs pos="0">
                  <a:srgbClr val="034785">
                    <a:alpha val="90000"/>
                  </a:srgbClr>
                </a:gs>
                <a:gs pos="67000">
                  <a:schemeClr val="bg1"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10" name="Grafik 9" descr="Ein Bild, das Text, Schrift, Grafiken, Grafikdesign enthält.&#10;&#10;Automatisch generierte Beschreibung">
              <a:extLst>
                <a:ext uri="{FF2B5EF4-FFF2-40B4-BE49-F238E27FC236}">
                  <a16:creationId xmlns:a16="http://schemas.microsoft.com/office/drawing/2014/main" id="{4964D7D6-407A-E2B8-8BCF-F2606E1148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9926" y="1010012"/>
              <a:ext cx="4321072" cy="1898726"/>
            </a:xfrm>
            <a:prstGeom prst="rect">
              <a:avLst/>
            </a:prstGeom>
          </p:spPr>
        </p:pic>
      </p:grpSp>
      <p:sp>
        <p:nvSpPr>
          <p:cNvPr id="3" name="Untertitel 2">
            <a:extLst>
              <a:ext uri="{FF2B5EF4-FFF2-40B4-BE49-F238E27FC236}">
                <a16:creationId xmlns:a16="http://schemas.microsoft.com/office/drawing/2014/main" id="{D72D2C54-1915-4D0C-943F-75331929CA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9609" y="5740944"/>
            <a:ext cx="10058400" cy="684827"/>
          </a:xfrm>
        </p:spPr>
        <p:txBody>
          <a:bodyPr>
            <a:normAutofit/>
          </a:bodyPr>
          <a:lstStyle/>
          <a:p>
            <a:pPr algn="r"/>
            <a:r>
              <a:rPr lang="de-DE" sz="2000" dirty="0"/>
              <a:t> Fachstudienberaterinnen: Jasmina Jovanovic &amp; Dr. Eva Zimmer</a:t>
            </a:r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6EEB312F-76FC-7897-0E1B-66F5986F47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1094" y="2117379"/>
            <a:ext cx="10924144" cy="3566160"/>
          </a:xfrm>
        </p:spPr>
        <p:txBody>
          <a:bodyPr>
            <a:normAutofit/>
          </a:bodyPr>
          <a:lstStyle/>
          <a:p>
            <a:pPr algn="r"/>
            <a:r>
              <a:rPr lang="de-DE" altLang="de-DE" sz="4800" dirty="0">
                <a:solidFill>
                  <a:srgbClr val="2B4277"/>
                </a:solidFill>
              </a:rPr>
              <a:t>Einführung in das </a:t>
            </a:r>
            <a:br>
              <a:rPr lang="de-DE" altLang="de-DE" sz="4800" dirty="0">
                <a:solidFill>
                  <a:srgbClr val="2B4277"/>
                </a:solidFill>
              </a:rPr>
            </a:br>
            <a:r>
              <a:rPr lang="de-DE" altLang="de-DE" sz="4800" dirty="0">
                <a:solidFill>
                  <a:srgbClr val="2B4277"/>
                </a:solidFill>
              </a:rPr>
              <a:t>Studium der </a:t>
            </a:r>
            <a:r>
              <a:rPr lang="de-DE" altLang="de-DE" sz="4800" b="1" dirty="0">
                <a:solidFill>
                  <a:srgbClr val="2B4277"/>
                </a:solidFill>
              </a:rPr>
              <a:t>Pädagogik</a:t>
            </a:r>
            <a:endParaRPr lang="de-DE" sz="4800" dirty="0">
              <a:solidFill>
                <a:srgbClr val="2B42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303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390B3-2E9D-1A08-E813-4778AF263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Kleidung, Person, Menschliches Gesicht, Wand enthält.&#10;&#10;KI-generierte Inhalte können fehlerhaft sein.">
            <a:extLst>
              <a:ext uri="{FF2B5EF4-FFF2-40B4-BE49-F238E27FC236}">
                <a16:creationId xmlns:a16="http://schemas.microsoft.com/office/drawing/2014/main" id="{E5725D81-C047-DEAA-63F0-BC2273A9E4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679" y="1192070"/>
            <a:ext cx="8492321" cy="566593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FF18DE7-5EC9-BD09-8F2F-290244458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0669" y="243838"/>
            <a:ext cx="7712905" cy="1219505"/>
          </a:xfrm>
        </p:spPr>
        <p:txBody>
          <a:bodyPr/>
          <a:lstStyle/>
          <a:p>
            <a:r>
              <a:rPr lang="de-DE" sz="6600" dirty="0"/>
              <a:t>Herzlich Willkommen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36C33912-8536-5F41-5E6B-81DAEB37A0D1}"/>
              </a:ext>
            </a:extLst>
          </p:cNvPr>
          <p:cNvSpPr txBox="1">
            <a:spLocks/>
          </p:cNvSpPr>
          <p:nvPr/>
        </p:nvSpPr>
        <p:spPr>
          <a:xfrm>
            <a:off x="0" y="5597435"/>
            <a:ext cx="3377157" cy="1981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MetaBold-Roman" panose="02000803000000000000" pitchFamily="2" charset="0"/>
                <a:ea typeface="+mj-ea"/>
                <a:cs typeface="+mj-cs"/>
              </a:defRPr>
            </a:lvl1pPr>
          </a:lstStyle>
          <a:p>
            <a:pPr algn="r"/>
            <a:r>
              <a:rPr lang="de-DE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Fachstudienberaterinnen für den Studiengang Pädagogik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337169AC-A774-B669-E2E2-B81766FA7B32}"/>
              </a:ext>
            </a:extLst>
          </p:cNvPr>
          <p:cNvSpPr txBox="1">
            <a:spLocks/>
          </p:cNvSpPr>
          <p:nvPr/>
        </p:nvSpPr>
        <p:spPr>
          <a:xfrm>
            <a:off x="1902091" y="5592775"/>
            <a:ext cx="3377157" cy="121950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MetaBold-Roman" panose="02000803000000000000" pitchFamily="2" charset="0"/>
                <a:ea typeface="+mj-ea"/>
                <a:cs typeface="+mj-cs"/>
              </a:defRPr>
            </a:lvl1pPr>
          </a:lstStyle>
          <a:p>
            <a:pPr algn="r"/>
            <a:endParaRPr lang="de-DE" sz="2400" dirty="0">
              <a:solidFill>
                <a:schemeClr val="accent1">
                  <a:lumMod val="50000"/>
                </a:schemeClr>
              </a:solidFill>
            </a:endParaRPr>
          </a:p>
          <a:p>
            <a:pPr algn="r"/>
            <a:r>
              <a:rPr lang="de-DE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Jasmina </a:t>
            </a:r>
            <a:br>
              <a:rPr lang="de-DE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de-DE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Jovanovic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DF637074-B409-C420-B926-4ADEAAF86C7C}"/>
              </a:ext>
            </a:extLst>
          </p:cNvPr>
          <p:cNvSpPr txBox="1">
            <a:spLocks/>
          </p:cNvSpPr>
          <p:nvPr/>
        </p:nvSpPr>
        <p:spPr>
          <a:xfrm>
            <a:off x="8814843" y="5368530"/>
            <a:ext cx="3377157" cy="121950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MetaBold-Roman" panose="02000803000000000000" pitchFamily="2" charset="0"/>
                <a:ea typeface="+mj-ea"/>
                <a:cs typeface="+mj-cs"/>
              </a:defRPr>
            </a:lvl1pPr>
          </a:lstStyle>
          <a:p>
            <a:pPr algn="r"/>
            <a:endParaRPr lang="de-DE" sz="2400" dirty="0">
              <a:solidFill>
                <a:schemeClr val="accent1">
                  <a:lumMod val="50000"/>
                </a:schemeClr>
              </a:solidFill>
            </a:endParaRPr>
          </a:p>
          <a:p>
            <a:pPr algn="r"/>
            <a:r>
              <a:rPr lang="de-DE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Dr. Eva </a:t>
            </a:r>
            <a:br>
              <a:rPr lang="de-DE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de-DE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Zimmer</a:t>
            </a:r>
          </a:p>
        </p:txBody>
      </p:sp>
    </p:spTree>
    <p:extLst>
      <p:ext uri="{BB962C8B-B14F-4D97-AF65-F5344CB8AC3E}">
        <p14:creationId xmlns:p14="http://schemas.microsoft.com/office/powerpoint/2010/main" val="2568402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FA895F-1ED0-9B79-DEC1-2244A1B37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Kleidung, Person, Menschliches Gesicht, Wand enthält.&#10;&#10;KI-generierte Inhalte können fehlerhaft sein.">
            <a:extLst>
              <a:ext uri="{FF2B5EF4-FFF2-40B4-BE49-F238E27FC236}">
                <a16:creationId xmlns:a16="http://schemas.microsoft.com/office/drawing/2014/main" id="{5EDF3CAA-9779-CCD4-475E-3C0ACE81F6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679" y="1192070"/>
            <a:ext cx="8492321" cy="5665930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248F955D-FD27-9F80-7D8C-FA114FDB1C9B}"/>
              </a:ext>
            </a:extLst>
          </p:cNvPr>
          <p:cNvSpPr txBox="1">
            <a:spLocks/>
          </p:cNvSpPr>
          <p:nvPr/>
        </p:nvSpPr>
        <p:spPr>
          <a:xfrm>
            <a:off x="90708" y="2057402"/>
            <a:ext cx="3622766" cy="45567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MetaBold-Roman" panose="02000803000000000000" pitchFamily="2" charset="0"/>
                <a:ea typeface="+mj-ea"/>
                <a:cs typeface="+mj-cs"/>
              </a:defRPr>
            </a:lvl1pPr>
          </a:lstStyle>
          <a:p>
            <a:endParaRPr lang="de-DE" sz="28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Stundenplan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Studienfachwechsel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Doppelstudium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Leistungsnachweis für BAföG-Anträge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Besondere familiäre Belastungen oder Krankheiten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Vermittlung an weitere Ansprechpersonen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…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3C292182-D37F-3444-22F4-65FC5FED7F45}"/>
              </a:ext>
            </a:extLst>
          </p:cNvPr>
          <p:cNvSpPr txBox="1">
            <a:spLocks/>
          </p:cNvSpPr>
          <p:nvPr/>
        </p:nvSpPr>
        <p:spPr>
          <a:xfrm>
            <a:off x="1902091" y="5592775"/>
            <a:ext cx="3377157" cy="121950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MetaBold-Roman" panose="02000803000000000000" pitchFamily="2" charset="0"/>
                <a:ea typeface="+mj-ea"/>
                <a:cs typeface="+mj-cs"/>
              </a:defRPr>
            </a:lvl1pPr>
          </a:lstStyle>
          <a:p>
            <a:pPr algn="r"/>
            <a:endParaRPr lang="de-DE" sz="2400" dirty="0">
              <a:solidFill>
                <a:schemeClr val="accent1">
                  <a:lumMod val="50000"/>
                </a:schemeClr>
              </a:solidFill>
            </a:endParaRPr>
          </a:p>
          <a:p>
            <a:pPr algn="r"/>
            <a:r>
              <a:rPr lang="de-DE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Jasmina </a:t>
            </a:r>
            <a:br>
              <a:rPr lang="de-DE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de-DE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Jovanovic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2D1A32FE-6714-00FD-A05E-BCFDDDCCB185}"/>
              </a:ext>
            </a:extLst>
          </p:cNvPr>
          <p:cNvSpPr txBox="1">
            <a:spLocks/>
          </p:cNvSpPr>
          <p:nvPr/>
        </p:nvSpPr>
        <p:spPr>
          <a:xfrm>
            <a:off x="8814843" y="5368530"/>
            <a:ext cx="3377157" cy="121950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MetaBold-Roman" panose="02000803000000000000" pitchFamily="2" charset="0"/>
                <a:ea typeface="+mj-ea"/>
                <a:cs typeface="+mj-cs"/>
              </a:defRPr>
            </a:lvl1pPr>
          </a:lstStyle>
          <a:p>
            <a:pPr algn="r"/>
            <a:endParaRPr lang="de-DE" sz="2400" dirty="0">
              <a:solidFill>
                <a:schemeClr val="accent1">
                  <a:lumMod val="50000"/>
                </a:schemeClr>
              </a:solidFill>
            </a:endParaRPr>
          </a:p>
          <a:p>
            <a:pPr algn="r"/>
            <a:r>
              <a:rPr lang="de-DE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Dr. Eva </a:t>
            </a:r>
            <a:br>
              <a:rPr lang="de-DE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de-DE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Zimmer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6CEAA21C-45CC-33D7-B3A9-A39D025D5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0669" y="243838"/>
            <a:ext cx="7712905" cy="1219505"/>
          </a:xfrm>
        </p:spPr>
        <p:txBody>
          <a:bodyPr/>
          <a:lstStyle/>
          <a:p>
            <a:r>
              <a:rPr lang="de-DE" sz="6600" dirty="0"/>
              <a:t>Persönliche Beratung</a:t>
            </a:r>
          </a:p>
        </p:txBody>
      </p:sp>
    </p:spTree>
    <p:extLst>
      <p:ext uri="{BB962C8B-B14F-4D97-AF65-F5344CB8AC3E}">
        <p14:creationId xmlns:p14="http://schemas.microsoft.com/office/powerpoint/2010/main" val="1367603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EA006F-A5FE-4EF8-8700-CA005A658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erwartet Sie heute?</a:t>
            </a:r>
          </a:p>
        </p:txBody>
      </p:sp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F0A20A48-5ECD-47AA-2032-8A83F47B1A2B}"/>
              </a:ext>
            </a:extLst>
          </p:cNvPr>
          <p:cNvSpPr txBox="1">
            <a:spLocks/>
          </p:cNvSpPr>
          <p:nvPr/>
        </p:nvSpPr>
        <p:spPr>
          <a:xfrm>
            <a:off x="6484558" y="4886112"/>
            <a:ext cx="5364141" cy="80042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de-DE" sz="1800" dirty="0"/>
          </a:p>
        </p:txBody>
      </p:sp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E6FB8659-0946-B7CD-4D38-38760EAF95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8608156"/>
              </p:ext>
            </p:extLst>
          </p:nvPr>
        </p:nvGraphicFramePr>
        <p:xfrm>
          <a:off x="1807027" y="2303886"/>
          <a:ext cx="9895344" cy="4038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1118">
                  <a:extLst>
                    <a:ext uri="{9D8B030D-6E8A-4147-A177-3AD203B41FA5}">
                      <a16:colId xmlns:a16="http://schemas.microsoft.com/office/drawing/2014/main" val="1215914264"/>
                    </a:ext>
                  </a:extLst>
                </a:gridCol>
                <a:gridCol w="3116554">
                  <a:extLst>
                    <a:ext uri="{9D8B030D-6E8A-4147-A177-3AD203B41FA5}">
                      <a16:colId xmlns:a16="http://schemas.microsoft.com/office/drawing/2014/main" val="131869299"/>
                    </a:ext>
                  </a:extLst>
                </a:gridCol>
                <a:gridCol w="1776458">
                  <a:extLst>
                    <a:ext uri="{9D8B030D-6E8A-4147-A177-3AD203B41FA5}">
                      <a16:colId xmlns:a16="http://schemas.microsoft.com/office/drawing/2014/main" val="373781425"/>
                    </a:ext>
                  </a:extLst>
                </a:gridCol>
                <a:gridCol w="3171214">
                  <a:extLst>
                    <a:ext uri="{9D8B030D-6E8A-4147-A177-3AD203B41FA5}">
                      <a16:colId xmlns:a16="http://schemas.microsoft.com/office/drawing/2014/main" val="1856309986"/>
                    </a:ext>
                  </a:extLst>
                </a:gridCol>
              </a:tblGrid>
              <a:tr h="1040820"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6110353"/>
                  </a:ext>
                </a:extLst>
              </a:tr>
              <a:tr h="1232858"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6657664"/>
                  </a:ext>
                </a:extLst>
              </a:tr>
              <a:tr h="1764870"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sz="2000" b="1" kern="1200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511386"/>
                  </a:ext>
                </a:extLst>
              </a:tr>
            </a:tbl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9AA7748E-C5C4-61AB-7176-26D26F2A0348}"/>
              </a:ext>
            </a:extLst>
          </p:cNvPr>
          <p:cNvSpPr txBox="1"/>
          <p:nvPr/>
        </p:nvSpPr>
        <p:spPr>
          <a:xfrm>
            <a:off x="847407" y="2509667"/>
            <a:ext cx="636329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576"/>
              </a:spcBef>
              <a:buFont typeface="Wingdings" panose="05000000000000000000" pitchFamily="2" charset="2"/>
              <a:buChar char="ü"/>
              <a:defRPr/>
            </a:pPr>
            <a:r>
              <a:rPr lang="de-DE" sz="2400" dirty="0">
                <a:solidFill>
                  <a:srgbClr val="063D79"/>
                </a:solidFill>
                <a:latin typeface="+mj-lt"/>
              </a:rPr>
              <a:t>Studienverlaufsplan</a:t>
            </a:r>
          </a:p>
          <a:p>
            <a:pPr marL="457200" indent="-457200">
              <a:spcBef>
                <a:spcPts val="576"/>
              </a:spcBef>
              <a:buFont typeface="Wingdings" panose="05000000000000000000" pitchFamily="2" charset="2"/>
              <a:buChar char="ü"/>
              <a:defRPr/>
            </a:pPr>
            <a:r>
              <a:rPr lang="de-DE" sz="2400" dirty="0">
                <a:solidFill>
                  <a:srgbClr val="063D79"/>
                </a:solidFill>
                <a:latin typeface="+mj-lt"/>
              </a:rPr>
              <a:t>Studienrelevante Dokumente und Plattformen </a:t>
            </a:r>
          </a:p>
          <a:p>
            <a:pPr marL="457200" indent="-457200">
              <a:spcBef>
                <a:spcPts val="576"/>
              </a:spcBef>
              <a:buFont typeface="Wingdings" panose="05000000000000000000" pitchFamily="2" charset="2"/>
              <a:buChar char="ü"/>
              <a:defRPr/>
            </a:pPr>
            <a:r>
              <a:rPr lang="de-DE" sz="2400" dirty="0">
                <a:solidFill>
                  <a:srgbClr val="063D79"/>
                </a:solidFill>
                <a:latin typeface="+mj-lt"/>
              </a:rPr>
              <a:t>Tipps &amp; Kontaktadressen rund um Ihr Studium</a:t>
            </a:r>
          </a:p>
          <a:p>
            <a:pPr marL="457200" indent="-457200">
              <a:spcBef>
                <a:spcPts val="576"/>
              </a:spcBef>
              <a:buFont typeface="Wingdings" panose="05000000000000000000" pitchFamily="2" charset="2"/>
              <a:buChar char="ü"/>
              <a:defRPr/>
            </a:pPr>
            <a:r>
              <a:rPr lang="de-DE" sz="2400" dirty="0">
                <a:solidFill>
                  <a:srgbClr val="063D79"/>
                </a:solidFill>
                <a:latin typeface="+mj-lt"/>
              </a:rPr>
              <a:t>Vorstellung der Tutorien im ersten Semester durch Tutor*innen</a:t>
            </a:r>
          </a:p>
          <a:p>
            <a:pPr marL="457200" indent="-457200">
              <a:spcBef>
                <a:spcPts val="576"/>
              </a:spcBef>
              <a:buFont typeface="Wingdings" panose="05000000000000000000" pitchFamily="2" charset="2"/>
              <a:buChar char="ü"/>
              <a:defRPr/>
            </a:pPr>
            <a:r>
              <a:rPr lang="de-DE" sz="2400" dirty="0">
                <a:solidFill>
                  <a:srgbClr val="063D79"/>
                </a:solidFill>
                <a:latin typeface="+mj-lt"/>
              </a:rPr>
              <a:t>Zeit für Fragen</a:t>
            </a:r>
          </a:p>
          <a:p>
            <a:endParaRPr lang="de-DE" dirty="0"/>
          </a:p>
        </p:txBody>
      </p:sp>
      <p:pic>
        <p:nvPicPr>
          <p:cNvPr id="5" name="Grafik 4" descr="Ein Bild, das Torii, orange, draußen, Gebäude enthält.&#10;&#10;Automatisch generierte Beschreibung">
            <a:extLst>
              <a:ext uri="{FF2B5EF4-FFF2-40B4-BE49-F238E27FC236}">
                <a16:creationId xmlns:a16="http://schemas.microsoft.com/office/drawing/2014/main" id="{038D19E2-4F06-169D-15AD-24B1D4438D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599" y="2568874"/>
            <a:ext cx="4209438" cy="3773560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2236903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8CE4-2744-5557-625A-CD0E52D6F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7D2F5C-3763-19A7-CA82-F2D0E05FC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Worum dreht sich Pädagogik überhaupt?</a:t>
            </a:r>
          </a:p>
        </p:txBody>
      </p:sp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6FED44FA-D0C4-B5EC-05BE-58F22EB0DE51}"/>
              </a:ext>
            </a:extLst>
          </p:cNvPr>
          <p:cNvSpPr txBox="1">
            <a:spLocks/>
          </p:cNvSpPr>
          <p:nvPr/>
        </p:nvSpPr>
        <p:spPr>
          <a:xfrm>
            <a:off x="6484558" y="4886112"/>
            <a:ext cx="5364141" cy="80042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de-DE" sz="1800" dirty="0"/>
          </a:p>
        </p:txBody>
      </p:sp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F2CCAD02-8C6D-7F69-4247-A0CF249076DB}"/>
              </a:ext>
            </a:extLst>
          </p:cNvPr>
          <p:cNvGraphicFramePr>
            <a:graphicFrameLocks noGrp="1"/>
          </p:cNvGraphicFramePr>
          <p:nvPr/>
        </p:nvGraphicFramePr>
        <p:xfrm>
          <a:off x="1807027" y="2303886"/>
          <a:ext cx="9895344" cy="4038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1118">
                  <a:extLst>
                    <a:ext uri="{9D8B030D-6E8A-4147-A177-3AD203B41FA5}">
                      <a16:colId xmlns:a16="http://schemas.microsoft.com/office/drawing/2014/main" val="1215914264"/>
                    </a:ext>
                  </a:extLst>
                </a:gridCol>
                <a:gridCol w="3116554">
                  <a:extLst>
                    <a:ext uri="{9D8B030D-6E8A-4147-A177-3AD203B41FA5}">
                      <a16:colId xmlns:a16="http://schemas.microsoft.com/office/drawing/2014/main" val="131869299"/>
                    </a:ext>
                  </a:extLst>
                </a:gridCol>
                <a:gridCol w="1776458">
                  <a:extLst>
                    <a:ext uri="{9D8B030D-6E8A-4147-A177-3AD203B41FA5}">
                      <a16:colId xmlns:a16="http://schemas.microsoft.com/office/drawing/2014/main" val="373781425"/>
                    </a:ext>
                  </a:extLst>
                </a:gridCol>
                <a:gridCol w="3171214">
                  <a:extLst>
                    <a:ext uri="{9D8B030D-6E8A-4147-A177-3AD203B41FA5}">
                      <a16:colId xmlns:a16="http://schemas.microsoft.com/office/drawing/2014/main" val="1856309986"/>
                    </a:ext>
                  </a:extLst>
                </a:gridCol>
              </a:tblGrid>
              <a:tr h="1040820"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6110353"/>
                  </a:ext>
                </a:extLst>
              </a:tr>
              <a:tr h="1232858"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6657664"/>
                  </a:ext>
                </a:extLst>
              </a:tr>
              <a:tr h="1764870"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sz="2000" b="1" kern="1200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511386"/>
                  </a:ext>
                </a:extLst>
              </a:tr>
            </a:tbl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C479EDBB-21D3-45B5-DFA1-0C0CA38B8BEA}"/>
              </a:ext>
            </a:extLst>
          </p:cNvPr>
          <p:cNvSpPr txBox="1"/>
          <p:nvPr/>
        </p:nvSpPr>
        <p:spPr>
          <a:xfrm>
            <a:off x="856115" y="2185117"/>
            <a:ext cx="10597471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576"/>
              </a:spcBef>
              <a:spcAft>
                <a:spcPts val="0"/>
              </a:spcAft>
              <a:defRPr/>
            </a:pPr>
            <a:r>
              <a:rPr lang="de-DE" sz="2000" b="1" dirty="0">
                <a:solidFill>
                  <a:srgbClr val="063D79"/>
                </a:solidFill>
                <a:latin typeface="+mj-lt"/>
              </a:rPr>
              <a:t>Der Mensch im Mittelpunkt</a:t>
            </a:r>
          </a:p>
          <a:p>
            <a:pPr marL="457200" indent="-457200" fontAlgn="auto">
              <a:spcBef>
                <a:spcPts val="576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de-DE" sz="2000" dirty="0">
                <a:solidFill>
                  <a:srgbClr val="063D79"/>
                </a:solidFill>
                <a:latin typeface="+mj-lt"/>
              </a:rPr>
              <a:t>Lehre, Theorie und Wissenschaft von der Erziehung und Bildung des Menschen in unterschiedlichen pädagogischen Feldern wie Familie, Schule, Freizeit und Beruf</a:t>
            </a:r>
          </a:p>
          <a:p>
            <a:pPr marL="457200" indent="-457200" fontAlgn="auto">
              <a:spcBef>
                <a:spcPts val="576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de-DE" sz="2000" dirty="0">
                <a:solidFill>
                  <a:srgbClr val="063D79"/>
                </a:solidFill>
                <a:latin typeface="+mj-lt"/>
              </a:rPr>
              <a:t>Historische Strukturen und Konzepte (institutionalisierter) Bildungs- und Erziehungsarbeit</a:t>
            </a:r>
          </a:p>
          <a:p>
            <a:pPr marL="457200" indent="-457200" fontAlgn="auto">
              <a:spcBef>
                <a:spcPts val="576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de-DE" sz="2000" dirty="0">
                <a:solidFill>
                  <a:srgbClr val="063D79"/>
                </a:solidFill>
                <a:latin typeface="+mj-lt"/>
              </a:rPr>
              <a:t>Beschäftigung mit dem Menschen in seiner Individualität sowie seiner kulturellen und sozialen Verankerung</a:t>
            </a:r>
          </a:p>
          <a:p>
            <a:pPr marL="457200" indent="-457200" fontAlgn="auto">
              <a:spcBef>
                <a:spcPts val="576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de-DE" sz="2000" dirty="0">
                <a:solidFill>
                  <a:srgbClr val="063D79"/>
                </a:solidFill>
                <a:latin typeface="+mj-lt"/>
              </a:rPr>
              <a:t>Doppelrolle: Reflexionswissenschaft (Bildungs- und Erziehungszusammenhänge erforschen) und Handlungswissenschaft (Vorschläge entwickeln, wie Bildungs- und Erziehungspraxis gestaltet und verbessert werden kann)</a:t>
            </a:r>
          </a:p>
          <a:p>
            <a:pPr marL="457200" indent="-457200" fontAlgn="auto">
              <a:spcBef>
                <a:spcPts val="576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de-DE" sz="2000" dirty="0">
                <a:solidFill>
                  <a:srgbClr val="063D79"/>
                </a:solidFill>
                <a:latin typeface="+mj-lt"/>
              </a:rPr>
              <a:t>…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2943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18AC8-0E9A-A86A-A5A6-5105EDE57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AEF7D4-73F9-23B5-A38C-CCC98A93A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315" y="515566"/>
            <a:ext cx="9612086" cy="1219505"/>
          </a:xfrm>
        </p:spPr>
        <p:txBody>
          <a:bodyPr/>
          <a:lstStyle/>
          <a:p>
            <a:r>
              <a:rPr lang="de-DE" dirty="0"/>
              <a:t>Wo studieren Sie den Bachelor Pädagogik an der Uni Würzburg?</a:t>
            </a:r>
          </a:p>
        </p:txBody>
      </p:sp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56A00CE6-7099-D149-65D7-805C5D849010}"/>
              </a:ext>
            </a:extLst>
          </p:cNvPr>
          <p:cNvSpPr txBox="1">
            <a:spLocks/>
          </p:cNvSpPr>
          <p:nvPr/>
        </p:nvSpPr>
        <p:spPr>
          <a:xfrm>
            <a:off x="6484558" y="4886112"/>
            <a:ext cx="5364141" cy="80042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de-DE" sz="1800" dirty="0"/>
          </a:p>
        </p:txBody>
      </p:sp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C958D694-6F95-3672-B668-7E197860C338}"/>
              </a:ext>
            </a:extLst>
          </p:cNvPr>
          <p:cNvGraphicFramePr>
            <a:graphicFrameLocks noGrp="1"/>
          </p:cNvGraphicFramePr>
          <p:nvPr/>
        </p:nvGraphicFramePr>
        <p:xfrm>
          <a:off x="1807027" y="2303886"/>
          <a:ext cx="9895344" cy="4038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1118">
                  <a:extLst>
                    <a:ext uri="{9D8B030D-6E8A-4147-A177-3AD203B41FA5}">
                      <a16:colId xmlns:a16="http://schemas.microsoft.com/office/drawing/2014/main" val="1215914264"/>
                    </a:ext>
                  </a:extLst>
                </a:gridCol>
                <a:gridCol w="3116554">
                  <a:extLst>
                    <a:ext uri="{9D8B030D-6E8A-4147-A177-3AD203B41FA5}">
                      <a16:colId xmlns:a16="http://schemas.microsoft.com/office/drawing/2014/main" val="131869299"/>
                    </a:ext>
                  </a:extLst>
                </a:gridCol>
                <a:gridCol w="1776458">
                  <a:extLst>
                    <a:ext uri="{9D8B030D-6E8A-4147-A177-3AD203B41FA5}">
                      <a16:colId xmlns:a16="http://schemas.microsoft.com/office/drawing/2014/main" val="373781425"/>
                    </a:ext>
                  </a:extLst>
                </a:gridCol>
                <a:gridCol w="3171214">
                  <a:extLst>
                    <a:ext uri="{9D8B030D-6E8A-4147-A177-3AD203B41FA5}">
                      <a16:colId xmlns:a16="http://schemas.microsoft.com/office/drawing/2014/main" val="1856309986"/>
                    </a:ext>
                  </a:extLst>
                </a:gridCol>
              </a:tblGrid>
              <a:tr h="1040820"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6110353"/>
                  </a:ext>
                </a:extLst>
              </a:tr>
              <a:tr h="1232858"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6657664"/>
                  </a:ext>
                </a:extLst>
              </a:tr>
              <a:tr h="1764870"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sz="2000" b="1" kern="1200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511386"/>
                  </a:ext>
                </a:extLst>
              </a:tr>
            </a:tbl>
          </a:graphicData>
        </a:graphic>
      </p:graphicFrame>
      <p:sp>
        <p:nvSpPr>
          <p:cNvPr id="6" name="Textfeld 21">
            <a:extLst>
              <a:ext uri="{FF2B5EF4-FFF2-40B4-BE49-F238E27FC236}">
                <a16:creationId xmlns:a16="http://schemas.microsoft.com/office/drawing/2014/main" id="{756F4917-FCAC-E9C0-1560-14D5404C1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7027" y="1830932"/>
            <a:ext cx="8501063" cy="4078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eaLnBrk="1" fontAlgn="auto" hangingPunct="1">
              <a:lnSpc>
                <a:spcPct val="150000"/>
              </a:lnSpc>
              <a:spcBef>
                <a:spcPts val="576"/>
              </a:spcBef>
              <a:spcAft>
                <a:spcPts val="0"/>
              </a:spcAft>
              <a:buNone/>
              <a:defRPr/>
            </a:pPr>
            <a:r>
              <a:rPr lang="de-DE" sz="2800" dirty="0">
                <a:solidFill>
                  <a:srgbClr val="063D79"/>
                </a:solidFill>
                <a:latin typeface="+mj-lt"/>
              </a:rPr>
              <a:t>Fakultät für Humanwissenschaften</a:t>
            </a:r>
          </a:p>
          <a:p>
            <a:pPr eaLnBrk="1" fontAlgn="auto" hangingPunct="1">
              <a:lnSpc>
                <a:spcPct val="150000"/>
              </a:lnSpc>
              <a:spcBef>
                <a:spcPts val="576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de-DE" sz="2800" dirty="0">
                <a:solidFill>
                  <a:srgbClr val="063D79"/>
                </a:solidFill>
                <a:latin typeface="+mj-lt"/>
              </a:rPr>
              <a:t>Institut für Pädagogik</a:t>
            </a:r>
          </a:p>
          <a:p>
            <a:pPr lvl="1" eaLnBrk="1" fontAlgn="auto" hangingPunct="1">
              <a:lnSpc>
                <a:spcPct val="150000"/>
              </a:lnSpc>
              <a:spcBef>
                <a:spcPts val="576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de-DE" sz="2000" dirty="0">
                <a:solidFill>
                  <a:srgbClr val="063D79"/>
                </a:solidFill>
                <a:latin typeface="+mj-lt"/>
              </a:rPr>
              <a:t>Lehrstuhl für Systematische Bildungswissenschaft</a:t>
            </a:r>
          </a:p>
          <a:p>
            <a:pPr lvl="1" eaLnBrk="1" fontAlgn="auto" hangingPunct="1">
              <a:lnSpc>
                <a:spcPct val="150000"/>
              </a:lnSpc>
              <a:spcBef>
                <a:spcPts val="576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de-DE" sz="2000" dirty="0">
                <a:solidFill>
                  <a:srgbClr val="063D79"/>
                </a:solidFill>
                <a:latin typeface="+mj-lt"/>
              </a:rPr>
              <a:t>Lehrstuhl für Empirische Bildungsforschung</a:t>
            </a:r>
          </a:p>
          <a:p>
            <a:pPr lvl="1" eaLnBrk="1" fontAlgn="auto" hangingPunct="1">
              <a:lnSpc>
                <a:spcPct val="150000"/>
              </a:lnSpc>
              <a:spcBef>
                <a:spcPts val="576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de-DE" sz="2000" dirty="0">
                <a:solidFill>
                  <a:srgbClr val="063D79"/>
                </a:solidFill>
                <a:latin typeface="+mj-lt"/>
              </a:rPr>
              <a:t>Professur für Erwachsenenbildung/ Weiterbildung</a:t>
            </a:r>
          </a:p>
          <a:p>
            <a:pPr lvl="1" eaLnBrk="1" fontAlgn="auto" hangingPunct="1">
              <a:lnSpc>
                <a:spcPct val="150000"/>
              </a:lnSpc>
              <a:spcBef>
                <a:spcPts val="576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de-DE" sz="2000" dirty="0">
                <a:solidFill>
                  <a:srgbClr val="063D79"/>
                </a:solidFill>
                <a:latin typeface="+mj-lt"/>
              </a:rPr>
              <a:t>…</a:t>
            </a:r>
          </a:p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endParaRPr lang="de-DE" sz="2000" b="1" dirty="0">
              <a:solidFill>
                <a:srgbClr val="063D79"/>
              </a:solidFill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365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3">
            <a:extLst>
              <a:ext uri="{FF2B5EF4-FFF2-40B4-BE49-F238E27FC236}">
                <a16:creationId xmlns:a16="http://schemas.microsoft.com/office/drawing/2014/main" id="{ABC1193C-67B9-3E32-C718-D0F8DC26C3F9}"/>
              </a:ext>
            </a:extLst>
          </p:cNvPr>
          <p:cNvSpPr txBox="1">
            <a:spLocks/>
          </p:cNvSpPr>
          <p:nvPr/>
        </p:nvSpPr>
        <p:spPr>
          <a:xfrm>
            <a:off x="1851482" y="-38721"/>
            <a:ext cx="7745877" cy="1275704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baseline="0">
                <a:solidFill>
                  <a:schemeClr val="tx1"/>
                </a:solidFill>
                <a:latin typeface="MetaBold-Roman" panose="02000803000000000000" pitchFamily="2" charset="0"/>
                <a:ea typeface="+mj-ea"/>
                <a:cs typeface="+mj-cs"/>
              </a:defRPr>
            </a:lvl1pPr>
          </a:lstStyle>
          <a:p>
            <a:r>
              <a:rPr lang="de-DE" sz="3600" dirty="0"/>
              <a:t>Ausprägungen: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5184647F-7665-2B45-1047-FA87B1B02122}"/>
              </a:ext>
            </a:extLst>
          </p:cNvPr>
          <p:cNvSpPr txBox="1"/>
          <p:nvPr/>
        </p:nvSpPr>
        <p:spPr>
          <a:xfrm>
            <a:off x="1851482" y="1236983"/>
            <a:ext cx="101328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rgbClr val="0D437D"/>
                </a:solidFill>
                <a:latin typeface="+mj-lt"/>
              </a:rPr>
              <a:t>Der Studiengang Pädagogik kann in folgenden Ausprägungen an der Universität Würzburg studiert werden: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B23E8709-7291-9989-CB14-75A20534E3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5819" y="2184143"/>
            <a:ext cx="6286162" cy="4180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185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F9DDBA92-FB23-6FF6-4E3C-B3EF14369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735" y="566705"/>
            <a:ext cx="5812972" cy="1219505"/>
          </a:xfrm>
        </p:spPr>
        <p:txBody>
          <a:bodyPr/>
          <a:lstStyle/>
          <a:p>
            <a:r>
              <a:rPr lang="de-DE" dirty="0"/>
              <a:t>Wer ist heute hier?</a:t>
            </a:r>
          </a:p>
        </p:txBody>
      </p:sp>
      <p:pic>
        <p:nvPicPr>
          <p:cNvPr id="9" name="Grafik 8" descr="Ein Bild, das Farbigkeit, Kunst, Cartoon, Screenshot enthält.&#10;&#10;KI-generierte Inhalte können fehlerhaft sein.">
            <a:extLst>
              <a:ext uri="{FF2B5EF4-FFF2-40B4-BE49-F238E27FC236}">
                <a16:creationId xmlns:a16="http://schemas.microsoft.com/office/drawing/2014/main" id="{F20576FB-AF95-90D8-2B9C-3882253AE0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565" y="2696471"/>
            <a:ext cx="5812972" cy="371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15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AE63A-2D10-D725-54BD-B69B49977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63228B-D8A6-A3CA-148A-CEBB9F93D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7027" y="561706"/>
            <a:ext cx="9612086" cy="1219505"/>
          </a:xfrm>
        </p:spPr>
        <p:txBody>
          <a:bodyPr/>
          <a:lstStyle/>
          <a:p>
            <a:r>
              <a:rPr lang="de-DE" dirty="0"/>
              <a:t>Studienverlaufsplan (SVP) – was ist zu beachten?</a:t>
            </a:r>
          </a:p>
        </p:txBody>
      </p:sp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A6FB8AB2-AC32-F905-A6F9-BC83E446B5CC}"/>
              </a:ext>
            </a:extLst>
          </p:cNvPr>
          <p:cNvSpPr txBox="1">
            <a:spLocks/>
          </p:cNvSpPr>
          <p:nvPr/>
        </p:nvSpPr>
        <p:spPr>
          <a:xfrm>
            <a:off x="6484558" y="4886112"/>
            <a:ext cx="5364141" cy="80042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de-DE" sz="1800" dirty="0"/>
          </a:p>
        </p:txBody>
      </p:sp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D6875FF2-6486-EC30-5BEF-0DD65132D5A4}"/>
              </a:ext>
            </a:extLst>
          </p:cNvPr>
          <p:cNvGraphicFramePr>
            <a:graphicFrameLocks noGrp="1"/>
          </p:cNvGraphicFramePr>
          <p:nvPr/>
        </p:nvGraphicFramePr>
        <p:xfrm>
          <a:off x="1807027" y="2303886"/>
          <a:ext cx="9895344" cy="4038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1118">
                  <a:extLst>
                    <a:ext uri="{9D8B030D-6E8A-4147-A177-3AD203B41FA5}">
                      <a16:colId xmlns:a16="http://schemas.microsoft.com/office/drawing/2014/main" val="1215914264"/>
                    </a:ext>
                  </a:extLst>
                </a:gridCol>
                <a:gridCol w="3116554">
                  <a:extLst>
                    <a:ext uri="{9D8B030D-6E8A-4147-A177-3AD203B41FA5}">
                      <a16:colId xmlns:a16="http://schemas.microsoft.com/office/drawing/2014/main" val="131869299"/>
                    </a:ext>
                  </a:extLst>
                </a:gridCol>
                <a:gridCol w="1776458">
                  <a:extLst>
                    <a:ext uri="{9D8B030D-6E8A-4147-A177-3AD203B41FA5}">
                      <a16:colId xmlns:a16="http://schemas.microsoft.com/office/drawing/2014/main" val="373781425"/>
                    </a:ext>
                  </a:extLst>
                </a:gridCol>
                <a:gridCol w="3171214">
                  <a:extLst>
                    <a:ext uri="{9D8B030D-6E8A-4147-A177-3AD203B41FA5}">
                      <a16:colId xmlns:a16="http://schemas.microsoft.com/office/drawing/2014/main" val="1856309986"/>
                    </a:ext>
                  </a:extLst>
                </a:gridCol>
              </a:tblGrid>
              <a:tr h="1040820"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6110353"/>
                  </a:ext>
                </a:extLst>
              </a:tr>
              <a:tr h="1232858"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6657664"/>
                  </a:ext>
                </a:extLst>
              </a:tr>
              <a:tr h="1764870"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sz="2000" b="1" kern="1200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511386"/>
                  </a:ext>
                </a:extLst>
              </a:tr>
            </a:tbl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AC472BF7-7111-A671-EEBC-F8EFF5415DB5}"/>
              </a:ext>
            </a:extLst>
          </p:cNvPr>
          <p:cNvSpPr txBox="1"/>
          <p:nvPr/>
        </p:nvSpPr>
        <p:spPr>
          <a:xfrm>
            <a:off x="1300256" y="2185117"/>
            <a:ext cx="8026627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fontAlgn="auto">
              <a:spcBef>
                <a:spcPts val="576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de-DE" sz="2400" dirty="0">
                <a:solidFill>
                  <a:srgbClr val="063D79"/>
                </a:solidFill>
                <a:latin typeface="+mj-lt"/>
              </a:rPr>
              <a:t>Unsere Empfehlung, das Studium zu gestalten – Sie stellen Ihr Semester individuell zusammen</a:t>
            </a:r>
          </a:p>
          <a:p>
            <a:pPr marL="457200" indent="-457200" fontAlgn="auto">
              <a:spcBef>
                <a:spcPts val="576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de-DE" sz="2400" dirty="0">
                <a:solidFill>
                  <a:srgbClr val="063D79"/>
                </a:solidFill>
                <a:latin typeface="+mj-lt"/>
              </a:rPr>
              <a:t>Orientierung: 30 ECTS pro Semester</a:t>
            </a:r>
          </a:p>
          <a:p>
            <a:pPr marL="457200" indent="-457200" fontAlgn="auto">
              <a:spcBef>
                <a:spcPts val="576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de-DE" sz="2400" dirty="0">
                <a:solidFill>
                  <a:srgbClr val="063D79"/>
                </a:solidFill>
                <a:latin typeface="+mj-lt"/>
              </a:rPr>
              <a:t>Module werden jedes zweite Semester angeboten</a:t>
            </a:r>
          </a:p>
          <a:p>
            <a:pPr marL="457200" indent="-457200" fontAlgn="auto">
              <a:spcBef>
                <a:spcPts val="576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de-DE" sz="2400" dirty="0">
                <a:solidFill>
                  <a:srgbClr val="063D79"/>
                </a:solidFill>
                <a:latin typeface="+mj-lt"/>
              </a:rPr>
              <a:t>Prüfungen (Pflichtbereich) werden jedes Semester angeboten</a:t>
            </a:r>
          </a:p>
          <a:p>
            <a:pPr marL="457200" indent="-457200" fontAlgn="auto">
              <a:spcBef>
                <a:spcPts val="576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de-DE" sz="2400" dirty="0">
                <a:solidFill>
                  <a:srgbClr val="063D79"/>
                </a:solidFill>
                <a:latin typeface="+mj-lt"/>
              </a:rPr>
              <a:t>Möglichkeit der Prüfungswiederholung</a:t>
            </a:r>
          </a:p>
          <a:p>
            <a:pPr marL="457200" indent="-457200" fontAlgn="auto">
              <a:spcBef>
                <a:spcPts val="576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endParaRPr lang="de-DE" sz="2400" dirty="0">
              <a:solidFill>
                <a:srgbClr val="063D79"/>
              </a:solidFill>
              <a:latin typeface="+mj-lt"/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786044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63373-5F87-F16E-82DD-4A9B37A12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haltsplatzhalter 5" descr="Ein Bild, das Text, Screenshot, Software, Schrift enthält.&#10;&#10;KI-generierte Inhalte können fehlerhaft sein.">
            <a:extLst>
              <a:ext uri="{FF2B5EF4-FFF2-40B4-BE49-F238E27FC236}">
                <a16:creationId xmlns:a16="http://schemas.microsoft.com/office/drawing/2014/main" id="{CE5EE7DB-4453-F066-68F7-2316EC6978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5" t="7017" r="10304"/>
          <a:stretch>
            <a:fillRect/>
          </a:stretch>
        </p:blipFill>
        <p:spPr>
          <a:xfrm>
            <a:off x="1341120" y="1248434"/>
            <a:ext cx="9739002" cy="5609566"/>
          </a:xfr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178A7ABC-52EB-7D34-6532-EB98AAD00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896" y="548335"/>
            <a:ext cx="9612086" cy="1219505"/>
          </a:xfrm>
        </p:spPr>
        <p:txBody>
          <a:bodyPr/>
          <a:lstStyle/>
          <a:p>
            <a:r>
              <a:rPr lang="de-DE" dirty="0"/>
              <a:t>Studienverlaufsplan (SVP): </a:t>
            </a:r>
            <a:r>
              <a:rPr lang="de-DE" b="1" dirty="0"/>
              <a:t>180er</a:t>
            </a:r>
          </a:p>
        </p:txBody>
      </p:sp>
      <p:sp>
        <p:nvSpPr>
          <p:cNvPr id="3" name="Pfeil: nach rechts 2">
            <a:extLst>
              <a:ext uri="{FF2B5EF4-FFF2-40B4-BE49-F238E27FC236}">
                <a16:creationId xmlns:a16="http://schemas.microsoft.com/office/drawing/2014/main" id="{312319FA-687C-A303-E0D3-9F1AA1F51C1E}"/>
              </a:ext>
            </a:extLst>
          </p:cNvPr>
          <p:cNvSpPr/>
          <p:nvPr/>
        </p:nvSpPr>
        <p:spPr>
          <a:xfrm>
            <a:off x="174171" y="2264229"/>
            <a:ext cx="1397725" cy="905691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FF0000"/>
                </a:solidFill>
              </a:rPr>
              <a:t>GOP!!!</a:t>
            </a:r>
          </a:p>
        </p:txBody>
      </p:sp>
    </p:spTree>
    <p:extLst>
      <p:ext uri="{BB962C8B-B14F-4D97-AF65-F5344CB8AC3E}">
        <p14:creationId xmlns:p14="http://schemas.microsoft.com/office/powerpoint/2010/main" val="3005402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42A3A-D94D-E994-9225-DE7A45F90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02D76F7D-2236-B0C7-3F44-086E901E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896" y="548335"/>
            <a:ext cx="9612086" cy="1219505"/>
          </a:xfrm>
        </p:spPr>
        <p:txBody>
          <a:bodyPr/>
          <a:lstStyle/>
          <a:p>
            <a:r>
              <a:rPr lang="de-DE" dirty="0"/>
              <a:t>Studienverlaufsplan (SVP): </a:t>
            </a:r>
            <a:r>
              <a:rPr lang="de-DE" b="1" dirty="0"/>
              <a:t>120er</a:t>
            </a:r>
          </a:p>
        </p:txBody>
      </p:sp>
      <p:sp>
        <p:nvSpPr>
          <p:cNvPr id="3" name="Pfeil: nach rechts 2">
            <a:extLst>
              <a:ext uri="{FF2B5EF4-FFF2-40B4-BE49-F238E27FC236}">
                <a16:creationId xmlns:a16="http://schemas.microsoft.com/office/drawing/2014/main" id="{D6961B5A-C9C6-6728-E7AB-DA59046CE338}"/>
              </a:ext>
            </a:extLst>
          </p:cNvPr>
          <p:cNvSpPr/>
          <p:nvPr/>
        </p:nvSpPr>
        <p:spPr>
          <a:xfrm>
            <a:off x="174171" y="2205863"/>
            <a:ext cx="1397725" cy="905691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FF0000"/>
                </a:solidFill>
              </a:rPr>
              <a:t>GOP!!!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578737F-1FA2-D09F-5344-B84E7B4774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896" y="1218891"/>
            <a:ext cx="9309378" cy="483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8458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09D00-4585-7882-A897-4386DFD11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2C1D4984-95D6-518D-7013-74231DA9A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896" y="548335"/>
            <a:ext cx="9612086" cy="1219505"/>
          </a:xfrm>
        </p:spPr>
        <p:txBody>
          <a:bodyPr/>
          <a:lstStyle/>
          <a:p>
            <a:r>
              <a:rPr lang="de-DE" dirty="0"/>
              <a:t>Studienverlaufsplan (SVP): </a:t>
            </a:r>
            <a:r>
              <a:rPr lang="de-DE" b="1" dirty="0"/>
              <a:t>75er</a:t>
            </a:r>
          </a:p>
        </p:txBody>
      </p:sp>
      <p:sp>
        <p:nvSpPr>
          <p:cNvPr id="3" name="Pfeil: nach rechts 2">
            <a:extLst>
              <a:ext uri="{FF2B5EF4-FFF2-40B4-BE49-F238E27FC236}">
                <a16:creationId xmlns:a16="http://schemas.microsoft.com/office/drawing/2014/main" id="{9C27EA20-49D9-7C18-F0A8-36936D74E271}"/>
              </a:ext>
            </a:extLst>
          </p:cNvPr>
          <p:cNvSpPr/>
          <p:nvPr/>
        </p:nvSpPr>
        <p:spPr>
          <a:xfrm>
            <a:off x="174171" y="2264229"/>
            <a:ext cx="1397725" cy="905691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FF0000"/>
                </a:solidFill>
              </a:rPr>
              <a:t>GOP!!!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92820EC-2088-E19F-C291-60D2A498A4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896" y="1325493"/>
            <a:ext cx="9416072" cy="4812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2020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5B60A-9585-76C0-50CF-3BD541E30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D5CDBD-63C9-FE76-7BAE-20A55C028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Studienverlaufsplan (SVP) – was ist zu beachten?</a:t>
            </a:r>
          </a:p>
        </p:txBody>
      </p:sp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A0672F26-2888-5D9A-D835-ED366C931592}"/>
              </a:ext>
            </a:extLst>
          </p:cNvPr>
          <p:cNvSpPr txBox="1">
            <a:spLocks/>
          </p:cNvSpPr>
          <p:nvPr/>
        </p:nvSpPr>
        <p:spPr>
          <a:xfrm>
            <a:off x="6484558" y="4886112"/>
            <a:ext cx="5364141" cy="80042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de-DE" sz="1800" dirty="0"/>
          </a:p>
        </p:txBody>
      </p:sp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F5A97714-8220-EAA4-D2A0-00C6D85586BD}"/>
              </a:ext>
            </a:extLst>
          </p:cNvPr>
          <p:cNvGraphicFramePr>
            <a:graphicFrameLocks noGrp="1"/>
          </p:cNvGraphicFramePr>
          <p:nvPr/>
        </p:nvGraphicFramePr>
        <p:xfrm>
          <a:off x="1807027" y="2303886"/>
          <a:ext cx="9895344" cy="4038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1118">
                  <a:extLst>
                    <a:ext uri="{9D8B030D-6E8A-4147-A177-3AD203B41FA5}">
                      <a16:colId xmlns:a16="http://schemas.microsoft.com/office/drawing/2014/main" val="1215914264"/>
                    </a:ext>
                  </a:extLst>
                </a:gridCol>
                <a:gridCol w="3116554">
                  <a:extLst>
                    <a:ext uri="{9D8B030D-6E8A-4147-A177-3AD203B41FA5}">
                      <a16:colId xmlns:a16="http://schemas.microsoft.com/office/drawing/2014/main" val="131869299"/>
                    </a:ext>
                  </a:extLst>
                </a:gridCol>
                <a:gridCol w="1776458">
                  <a:extLst>
                    <a:ext uri="{9D8B030D-6E8A-4147-A177-3AD203B41FA5}">
                      <a16:colId xmlns:a16="http://schemas.microsoft.com/office/drawing/2014/main" val="373781425"/>
                    </a:ext>
                  </a:extLst>
                </a:gridCol>
                <a:gridCol w="3171214">
                  <a:extLst>
                    <a:ext uri="{9D8B030D-6E8A-4147-A177-3AD203B41FA5}">
                      <a16:colId xmlns:a16="http://schemas.microsoft.com/office/drawing/2014/main" val="1856309986"/>
                    </a:ext>
                  </a:extLst>
                </a:gridCol>
              </a:tblGrid>
              <a:tr h="1040820"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6110353"/>
                  </a:ext>
                </a:extLst>
              </a:tr>
              <a:tr h="1232858"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6657664"/>
                  </a:ext>
                </a:extLst>
              </a:tr>
              <a:tr h="1764870"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sz="2000" b="1" kern="1200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511386"/>
                  </a:ext>
                </a:extLst>
              </a:tr>
            </a:tbl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340E7E33-A48E-8F65-A414-8E4B429B0D20}"/>
              </a:ext>
            </a:extLst>
          </p:cNvPr>
          <p:cNvSpPr txBox="1"/>
          <p:nvPr/>
        </p:nvSpPr>
        <p:spPr>
          <a:xfrm>
            <a:off x="856115" y="2185117"/>
            <a:ext cx="802662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fontAlgn="auto">
              <a:spcBef>
                <a:spcPts val="576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de-DE" sz="2400" dirty="0">
                <a:solidFill>
                  <a:srgbClr val="063D79"/>
                </a:solidFill>
                <a:latin typeface="+mj-lt"/>
              </a:rPr>
              <a:t>Grundlagen- und Orientierungsprüfung (GOP) beachten</a:t>
            </a:r>
          </a:p>
          <a:p>
            <a:pPr marL="457200" indent="-457200" fontAlgn="auto">
              <a:spcBef>
                <a:spcPts val="576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de-DE" sz="2400" dirty="0">
                <a:solidFill>
                  <a:srgbClr val="063D79"/>
                </a:solidFill>
                <a:latin typeface="+mj-lt"/>
              </a:rPr>
              <a:t>Praktikum: Anmeldung, Zeitpunkt</a:t>
            </a:r>
          </a:p>
          <a:p>
            <a:pPr marL="457200" indent="-457200" fontAlgn="auto">
              <a:spcBef>
                <a:spcPts val="576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de-DE" sz="2400" dirty="0">
                <a:solidFill>
                  <a:srgbClr val="063D79"/>
                </a:solidFill>
                <a:latin typeface="+mj-lt"/>
              </a:rPr>
              <a:t>Schlüsselqualifikationen:</a:t>
            </a:r>
          </a:p>
          <a:p>
            <a:pPr marL="800100" lvl="1" indent="-342900">
              <a:spcBef>
                <a:spcPts val="576"/>
              </a:spcBef>
              <a:buFont typeface="Arial" panose="020B0604020202020204" pitchFamily="34" charset="0"/>
              <a:buChar char="•"/>
              <a:defRPr/>
            </a:pPr>
            <a:r>
              <a:rPr lang="de-DE" sz="2400" dirty="0">
                <a:solidFill>
                  <a:srgbClr val="063D79"/>
                </a:solidFill>
                <a:latin typeface="+mj-lt"/>
              </a:rPr>
              <a:t>ASQ: 5 ECTS, freie Auswahl Pool Uni Würzburg</a:t>
            </a:r>
          </a:p>
          <a:p>
            <a:pPr marL="800100" lvl="1" indent="-342900">
              <a:spcBef>
                <a:spcPts val="576"/>
              </a:spcBef>
              <a:buFont typeface="Arial" panose="020B0604020202020204" pitchFamily="34" charset="0"/>
              <a:buChar char="•"/>
              <a:defRPr/>
            </a:pPr>
            <a:r>
              <a:rPr lang="de-DE" sz="2400" dirty="0">
                <a:solidFill>
                  <a:srgbClr val="063D79"/>
                </a:solidFill>
                <a:latin typeface="+mj-lt"/>
              </a:rPr>
              <a:t>FSQ: 15 ECTS im Hauptfach, fachgebunden       </a:t>
            </a:r>
          </a:p>
          <a:p>
            <a:pPr marL="457200" indent="-457200">
              <a:spcBef>
                <a:spcPts val="576"/>
              </a:spcBef>
              <a:buFont typeface="Wingdings" panose="05000000000000000000" pitchFamily="2" charset="2"/>
              <a:buChar char="ü"/>
              <a:defRPr/>
            </a:pPr>
            <a:r>
              <a:rPr lang="de-DE" sz="2400" dirty="0">
                <a:solidFill>
                  <a:srgbClr val="063D79"/>
                </a:solidFill>
                <a:latin typeface="+mj-lt"/>
              </a:rPr>
              <a:t>Wahlbereich Bezugswissenschaften für die 180er: es müssen zwei verschiedene Bezugswissenschaften belegt werden</a:t>
            </a:r>
          </a:p>
          <a:p>
            <a:pPr marL="457200" indent="-457200" fontAlgn="auto">
              <a:spcBef>
                <a:spcPts val="576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endParaRPr lang="de-DE" sz="2400" dirty="0">
              <a:solidFill>
                <a:srgbClr val="063D79"/>
              </a:solidFill>
              <a:latin typeface="+mj-lt"/>
            </a:endParaRPr>
          </a:p>
          <a:p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6B210E7-CAEA-3907-1772-A76E963E73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3165" y="2606877"/>
            <a:ext cx="9012619" cy="3589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33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EBD11-9188-D94A-B74B-37216263B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B7859F-45A0-9145-3CBB-2DEE289D1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Studienverlaufsplan (SVP) – was ist zu beachten?</a:t>
            </a:r>
          </a:p>
        </p:txBody>
      </p:sp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D4C33EE5-7877-D427-DF49-F1F5EDAFF339}"/>
              </a:ext>
            </a:extLst>
          </p:cNvPr>
          <p:cNvSpPr txBox="1">
            <a:spLocks/>
          </p:cNvSpPr>
          <p:nvPr/>
        </p:nvSpPr>
        <p:spPr>
          <a:xfrm>
            <a:off x="6484558" y="4886112"/>
            <a:ext cx="5364141" cy="80042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de-DE" sz="1800" dirty="0"/>
          </a:p>
        </p:txBody>
      </p:sp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B3A8D00F-2239-8C90-8A44-94D8DCB1C7AB}"/>
              </a:ext>
            </a:extLst>
          </p:cNvPr>
          <p:cNvGraphicFramePr>
            <a:graphicFrameLocks noGrp="1"/>
          </p:cNvGraphicFramePr>
          <p:nvPr/>
        </p:nvGraphicFramePr>
        <p:xfrm>
          <a:off x="1807027" y="2303886"/>
          <a:ext cx="9895344" cy="4038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1118">
                  <a:extLst>
                    <a:ext uri="{9D8B030D-6E8A-4147-A177-3AD203B41FA5}">
                      <a16:colId xmlns:a16="http://schemas.microsoft.com/office/drawing/2014/main" val="1215914264"/>
                    </a:ext>
                  </a:extLst>
                </a:gridCol>
                <a:gridCol w="3116554">
                  <a:extLst>
                    <a:ext uri="{9D8B030D-6E8A-4147-A177-3AD203B41FA5}">
                      <a16:colId xmlns:a16="http://schemas.microsoft.com/office/drawing/2014/main" val="131869299"/>
                    </a:ext>
                  </a:extLst>
                </a:gridCol>
                <a:gridCol w="1776458">
                  <a:extLst>
                    <a:ext uri="{9D8B030D-6E8A-4147-A177-3AD203B41FA5}">
                      <a16:colId xmlns:a16="http://schemas.microsoft.com/office/drawing/2014/main" val="373781425"/>
                    </a:ext>
                  </a:extLst>
                </a:gridCol>
                <a:gridCol w="3171214">
                  <a:extLst>
                    <a:ext uri="{9D8B030D-6E8A-4147-A177-3AD203B41FA5}">
                      <a16:colId xmlns:a16="http://schemas.microsoft.com/office/drawing/2014/main" val="1856309986"/>
                    </a:ext>
                  </a:extLst>
                </a:gridCol>
              </a:tblGrid>
              <a:tr h="1040820"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6110353"/>
                  </a:ext>
                </a:extLst>
              </a:tr>
              <a:tr h="1232858"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6657664"/>
                  </a:ext>
                </a:extLst>
              </a:tr>
              <a:tr h="1764870"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sz="2000" b="1" kern="1200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511386"/>
                  </a:ext>
                </a:extLst>
              </a:tr>
            </a:tbl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DAA07911-961D-26F8-AD09-8DDB1B9197E8}"/>
              </a:ext>
            </a:extLst>
          </p:cNvPr>
          <p:cNvSpPr txBox="1"/>
          <p:nvPr/>
        </p:nvSpPr>
        <p:spPr>
          <a:xfrm>
            <a:off x="856115" y="2185117"/>
            <a:ext cx="802662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fontAlgn="auto">
              <a:spcBef>
                <a:spcPts val="576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de-DE" sz="2400" dirty="0">
                <a:solidFill>
                  <a:srgbClr val="063D79"/>
                </a:solidFill>
                <a:latin typeface="+mj-lt"/>
              </a:rPr>
              <a:t>Grundlagen- und Orientierungsprüfung (GOP) beachten</a:t>
            </a:r>
          </a:p>
          <a:p>
            <a:pPr marL="457200" indent="-457200" fontAlgn="auto">
              <a:spcBef>
                <a:spcPts val="576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de-DE" sz="2400" dirty="0">
                <a:solidFill>
                  <a:srgbClr val="063D79"/>
                </a:solidFill>
                <a:latin typeface="+mj-lt"/>
              </a:rPr>
              <a:t>Praktikum: Anmeldung, Zeitpunkt</a:t>
            </a:r>
          </a:p>
          <a:p>
            <a:pPr marL="457200" indent="-457200" fontAlgn="auto">
              <a:spcBef>
                <a:spcPts val="576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de-DE" sz="2400" dirty="0">
                <a:solidFill>
                  <a:srgbClr val="063D79"/>
                </a:solidFill>
                <a:latin typeface="+mj-lt"/>
              </a:rPr>
              <a:t>Schlüsselqualifikationen:</a:t>
            </a:r>
          </a:p>
          <a:p>
            <a:pPr marL="800100" lvl="1" indent="-342900">
              <a:spcBef>
                <a:spcPts val="576"/>
              </a:spcBef>
              <a:buFont typeface="Arial" panose="020B0604020202020204" pitchFamily="34" charset="0"/>
              <a:buChar char="•"/>
              <a:defRPr/>
            </a:pPr>
            <a:r>
              <a:rPr lang="de-DE" sz="2400" dirty="0">
                <a:solidFill>
                  <a:srgbClr val="063D79"/>
                </a:solidFill>
                <a:latin typeface="+mj-lt"/>
              </a:rPr>
              <a:t>ASQ: 5 ECTS, freie Auswahl Pool Uni Würzburg</a:t>
            </a:r>
          </a:p>
          <a:p>
            <a:pPr marL="800100" lvl="1" indent="-342900">
              <a:spcBef>
                <a:spcPts val="576"/>
              </a:spcBef>
              <a:buFont typeface="Arial" panose="020B0604020202020204" pitchFamily="34" charset="0"/>
              <a:buChar char="•"/>
              <a:defRPr/>
            </a:pPr>
            <a:r>
              <a:rPr lang="de-DE" sz="2400" dirty="0">
                <a:solidFill>
                  <a:srgbClr val="063D79"/>
                </a:solidFill>
                <a:latin typeface="+mj-lt"/>
              </a:rPr>
              <a:t>FSQ: 15 ECTS im Hauptfach, fachgebunden       </a:t>
            </a:r>
          </a:p>
          <a:p>
            <a:pPr marL="457200" indent="-457200">
              <a:spcBef>
                <a:spcPts val="576"/>
              </a:spcBef>
              <a:buFont typeface="Wingdings" panose="05000000000000000000" pitchFamily="2" charset="2"/>
              <a:buChar char="ü"/>
              <a:defRPr/>
            </a:pPr>
            <a:r>
              <a:rPr lang="de-DE" sz="2400" dirty="0">
                <a:solidFill>
                  <a:srgbClr val="063D79"/>
                </a:solidFill>
                <a:latin typeface="+mj-lt"/>
              </a:rPr>
              <a:t>Wahlbereich Bezugswissenschaften für die 180er: es müssen zwei verschiedene Bezugswissenschaften belegt werden</a:t>
            </a:r>
          </a:p>
          <a:p>
            <a:pPr marL="457200" indent="-457200" fontAlgn="auto">
              <a:spcBef>
                <a:spcPts val="576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endParaRPr lang="de-DE" sz="2400" dirty="0">
              <a:solidFill>
                <a:srgbClr val="063D79"/>
              </a:solidFill>
              <a:latin typeface="+mj-lt"/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283027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79D39-58DA-C8E4-EABD-2A8DCC8CF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DDDC8D-A8B3-2E7F-BE2A-D5EDF1A03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Interesse an Zusatzqualifikationen?</a:t>
            </a:r>
          </a:p>
        </p:txBody>
      </p:sp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CB55BC5E-F49B-A705-939C-D003D8825585}"/>
              </a:ext>
            </a:extLst>
          </p:cNvPr>
          <p:cNvSpPr txBox="1">
            <a:spLocks/>
          </p:cNvSpPr>
          <p:nvPr/>
        </p:nvSpPr>
        <p:spPr>
          <a:xfrm>
            <a:off x="6484558" y="4886112"/>
            <a:ext cx="5364141" cy="80042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de-DE" sz="1800" dirty="0"/>
          </a:p>
        </p:txBody>
      </p:sp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D56413F7-67D1-EA39-A21C-71753BDB918A}"/>
              </a:ext>
            </a:extLst>
          </p:cNvPr>
          <p:cNvGraphicFramePr>
            <a:graphicFrameLocks noGrp="1"/>
          </p:cNvGraphicFramePr>
          <p:nvPr/>
        </p:nvGraphicFramePr>
        <p:xfrm>
          <a:off x="1807027" y="2303886"/>
          <a:ext cx="9895344" cy="4038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1118">
                  <a:extLst>
                    <a:ext uri="{9D8B030D-6E8A-4147-A177-3AD203B41FA5}">
                      <a16:colId xmlns:a16="http://schemas.microsoft.com/office/drawing/2014/main" val="1215914264"/>
                    </a:ext>
                  </a:extLst>
                </a:gridCol>
                <a:gridCol w="3116554">
                  <a:extLst>
                    <a:ext uri="{9D8B030D-6E8A-4147-A177-3AD203B41FA5}">
                      <a16:colId xmlns:a16="http://schemas.microsoft.com/office/drawing/2014/main" val="131869299"/>
                    </a:ext>
                  </a:extLst>
                </a:gridCol>
                <a:gridCol w="1776458">
                  <a:extLst>
                    <a:ext uri="{9D8B030D-6E8A-4147-A177-3AD203B41FA5}">
                      <a16:colId xmlns:a16="http://schemas.microsoft.com/office/drawing/2014/main" val="373781425"/>
                    </a:ext>
                  </a:extLst>
                </a:gridCol>
                <a:gridCol w="3171214">
                  <a:extLst>
                    <a:ext uri="{9D8B030D-6E8A-4147-A177-3AD203B41FA5}">
                      <a16:colId xmlns:a16="http://schemas.microsoft.com/office/drawing/2014/main" val="1856309986"/>
                    </a:ext>
                  </a:extLst>
                </a:gridCol>
              </a:tblGrid>
              <a:tr h="1040820"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6110353"/>
                  </a:ext>
                </a:extLst>
              </a:tr>
              <a:tr h="1232858"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6657664"/>
                  </a:ext>
                </a:extLst>
              </a:tr>
              <a:tr h="1764870"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sz="2000" b="1" kern="1200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511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7781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80"/>
          <a:stretch/>
        </p:blipFill>
        <p:spPr>
          <a:xfrm>
            <a:off x="0" y="0"/>
            <a:ext cx="12209434" cy="1990837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862419" y="2231562"/>
            <a:ext cx="10309785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Ziel: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Entwicklung einer verantwortungsbewussten, informierten Haltung zu Themen der Ökologie und Nachhaltigkeit sowie deren Vermittlung im Sinne einer Bildung für nachhaltige Entwicklung</a:t>
            </a:r>
          </a:p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Besonderheiten: </a:t>
            </a:r>
          </a:p>
          <a:p>
            <a:pPr marL="342900" marR="0" lvl="0" indent="-34290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Für Pädagogikstudierende</a:t>
            </a:r>
          </a:p>
          <a:p>
            <a:pPr marL="342900" marR="0" lvl="0" indent="-34290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Vielfalt an Perspektiven durch interdisziplinäres Veranstaltungsprogramm</a:t>
            </a:r>
          </a:p>
          <a:p>
            <a:pPr marL="342900" marR="0" lvl="0" indent="-34290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Regelmäßiges Vernetzungsangebot für Teilnehmende</a:t>
            </a:r>
          </a:p>
          <a:p>
            <a:pPr marL="342900" marR="0" lvl="0" indent="-34290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u. A. praktisches Engagement und Reflexionsbericht als feste Bestandteile</a:t>
            </a:r>
          </a:p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260999" y="118255"/>
            <a:ext cx="100417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54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Zusatzqualifikation für Bildung,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54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Ökologie und Nachhaltigkeit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60999" y="5819835"/>
            <a:ext cx="11512627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Alle Veranstaltungen und mehr Informationen unter: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Web: https://www.paedagogik.uni-wuerzburg.de/bildungswissenschaft/studium/zusatzqualifikation-bildung-oekologie-und-nachhaltigkeit-boen/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E-Mail: paed-boen@uni-wuerzburg.de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Gerader Verbinder 11"/>
          <p:cNvCxnSpPr/>
          <p:nvPr/>
        </p:nvCxnSpPr>
        <p:spPr>
          <a:xfrm>
            <a:off x="0" y="5741039"/>
            <a:ext cx="4935557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96025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B0B20-F096-65C8-5834-255E4A039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A0A71A-F217-1823-22EE-98729CFFD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gibt es noch zu beachten?</a:t>
            </a:r>
          </a:p>
        </p:txBody>
      </p:sp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BD2B6769-A470-B29B-1309-2A32913F0D10}"/>
              </a:ext>
            </a:extLst>
          </p:cNvPr>
          <p:cNvSpPr txBox="1">
            <a:spLocks/>
          </p:cNvSpPr>
          <p:nvPr/>
        </p:nvSpPr>
        <p:spPr>
          <a:xfrm>
            <a:off x="6484558" y="4886112"/>
            <a:ext cx="5364141" cy="80042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de-DE" sz="1800" dirty="0"/>
          </a:p>
        </p:txBody>
      </p:sp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51150806-4DC6-A895-9060-4FC8F171E7DF}"/>
              </a:ext>
            </a:extLst>
          </p:cNvPr>
          <p:cNvGraphicFramePr>
            <a:graphicFrameLocks noGrp="1"/>
          </p:cNvGraphicFramePr>
          <p:nvPr/>
        </p:nvGraphicFramePr>
        <p:xfrm>
          <a:off x="1807027" y="2303886"/>
          <a:ext cx="9895344" cy="4038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1118">
                  <a:extLst>
                    <a:ext uri="{9D8B030D-6E8A-4147-A177-3AD203B41FA5}">
                      <a16:colId xmlns:a16="http://schemas.microsoft.com/office/drawing/2014/main" val="1215914264"/>
                    </a:ext>
                  </a:extLst>
                </a:gridCol>
                <a:gridCol w="3116554">
                  <a:extLst>
                    <a:ext uri="{9D8B030D-6E8A-4147-A177-3AD203B41FA5}">
                      <a16:colId xmlns:a16="http://schemas.microsoft.com/office/drawing/2014/main" val="131869299"/>
                    </a:ext>
                  </a:extLst>
                </a:gridCol>
                <a:gridCol w="1776458">
                  <a:extLst>
                    <a:ext uri="{9D8B030D-6E8A-4147-A177-3AD203B41FA5}">
                      <a16:colId xmlns:a16="http://schemas.microsoft.com/office/drawing/2014/main" val="373781425"/>
                    </a:ext>
                  </a:extLst>
                </a:gridCol>
                <a:gridCol w="3171214">
                  <a:extLst>
                    <a:ext uri="{9D8B030D-6E8A-4147-A177-3AD203B41FA5}">
                      <a16:colId xmlns:a16="http://schemas.microsoft.com/office/drawing/2014/main" val="1856309986"/>
                    </a:ext>
                  </a:extLst>
                </a:gridCol>
              </a:tblGrid>
              <a:tr h="1040820"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6110353"/>
                  </a:ext>
                </a:extLst>
              </a:tr>
              <a:tr h="1232858"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6657664"/>
                  </a:ext>
                </a:extLst>
              </a:tr>
              <a:tr h="1764870"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sz="2000" b="1" kern="1200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511386"/>
                  </a:ext>
                </a:extLst>
              </a:tr>
            </a:tbl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B520B535-B94B-CA41-74B3-3C6E2DA34151}"/>
              </a:ext>
            </a:extLst>
          </p:cNvPr>
          <p:cNvSpPr txBox="1"/>
          <p:nvPr/>
        </p:nvSpPr>
        <p:spPr>
          <a:xfrm>
            <a:off x="1300256" y="2185117"/>
            <a:ext cx="8026627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fontAlgn="auto">
              <a:spcBef>
                <a:spcPts val="576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de-DE" altLang="de-DE" sz="1900" b="1" dirty="0" err="1">
                <a:solidFill>
                  <a:srgbClr val="063466"/>
                </a:solidFill>
                <a:latin typeface="+mj-lt"/>
                <a:cs typeface="Arial" panose="020B0604020202020204" pitchFamily="34" charset="0"/>
              </a:rPr>
              <a:t>WueCampus</a:t>
            </a:r>
            <a:r>
              <a:rPr lang="de-DE" altLang="de-DE" sz="1900" b="1" dirty="0">
                <a:solidFill>
                  <a:srgbClr val="063466"/>
                </a:solidFill>
                <a:latin typeface="+mj-lt"/>
                <a:cs typeface="Arial" panose="020B0604020202020204" pitchFamily="34" charset="0"/>
              </a:rPr>
              <a:t>: </a:t>
            </a:r>
            <a:r>
              <a:rPr lang="de-DE" altLang="de-DE" sz="1900" dirty="0">
                <a:solidFill>
                  <a:srgbClr val="063466"/>
                </a:solidFill>
                <a:latin typeface="+mj-lt"/>
                <a:cs typeface="Arial" panose="020B0604020202020204" pitchFamily="34" charset="0"/>
              </a:rPr>
              <a:t>Lehr- und Lernplattform</a:t>
            </a:r>
          </a:p>
          <a:p>
            <a:pPr marL="457200" indent="-457200">
              <a:spcBef>
                <a:spcPts val="576"/>
              </a:spcBef>
              <a:buFont typeface="Wingdings" panose="05000000000000000000" pitchFamily="2" charset="2"/>
              <a:buChar char="ü"/>
              <a:defRPr/>
            </a:pPr>
            <a:r>
              <a:rPr lang="de-DE" sz="1900" b="1" dirty="0" err="1">
                <a:solidFill>
                  <a:srgbClr val="063466"/>
                </a:solidFill>
                <a:latin typeface="+mj-lt"/>
              </a:rPr>
              <a:t>Wuestudy</a:t>
            </a:r>
            <a:r>
              <a:rPr lang="de-DE" sz="1900" b="1" dirty="0">
                <a:solidFill>
                  <a:srgbClr val="063466"/>
                </a:solidFill>
                <a:latin typeface="+mj-lt"/>
              </a:rPr>
              <a:t>: </a:t>
            </a:r>
            <a:r>
              <a:rPr lang="de-DE" sz="1900" dirty="0">
                <a:solidFill>
                  <a:srgbClr val="063466"/>
                </a:solidFill>
                <a:latin typeface="+mj-lt"/>
              </a:rPr>
              <a:t>Prüfungs- und Seminaranmeldung (voneinander unabhängig)</a:t>
            </a:r>
          </a:p>
          <a:p>
            <a:pPr marL="452438" indent="-452438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de-DE" altLang="de-DE" sz="1900" b="1" dirty="0">
                <a:solidFill>
                  <a:srgbClr val="063466"/>
                </a:solidFill>
                <a:latin typeface="+mj-lt"/>
                <a:cs typeface="Arial" panose="020B0604020202020204" pitchFamily="34" charset="0"/>
              </a:rPr>
              <a:t>Seminarbelegung nach Eingang: </a:t>
            </a:r>
            <a:r>
              <a:rPr lang="de-DE" altLang="de-DE" sz="1900" dirty="0">
                <a:solidFill>
                  <a:srgbClr val="063466"/>
                </a:solidFill>
                <a:latin typeface="+mj-lt"/>
                <a:cs typeface="Arial" panose="020B0604020202020204" pitchFamily="34" charset="0"/>
              </a:rPr>
              <a:t>immer genügend Plätze, allerdings nicht immer zum Wunschtermin</a:t>
            </a:r>
          </a:p>
          <a:p>
            <a:pPr marL="452438" indent="-452438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de-DE" sz="1900" b="1" dirty="0">
                <a:solidFill>
                  <a:srgbClr val="063466"/>
                </a:solidFill>
                <a:latin typeface="+mj-lt"/>
                <a:cs typeface="Arial" charset="0"/>
              </a:rPr>
              <a:t>Anmeldungen</a:t>
            </a:r>
            <a:r>
              <a:rPr lang="de-DE" sz="1900" dirty="0">
                <a:solidFill>
                  <a:srgbClr val="063466"/>
                </a:solidFill>
                <a:latin typeface="+mj-lt"/>
                <a:cs typeface="Arial" charset="0"/>
              </a:rPr>
              <a:t> für Veranstaltungen aus dem ersten Semester teilweise noch bis 10.11.2026 möglich</a:t>
            </a:r>
          </a:p>
          <a:p>
            <a:pPr marL="452438" indent="-452438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de-DE" sz="1900" b="1" dirty="0">
                <a:solidFill>
                  <a:srgbClr val="063466"/>
                </a:solidFill>
                <a:latin typeface="+mj-lt"/>
                <a:cs typeface="Arial" charset="0"/>
              </a:rPr>
              <a:t>Unterschiedlicher Beginn </a:t>
            </a:r>
            <a:r>
              <a:rPr lang="de-DE" sz="1900" dirty="0">
                <a:solidFill>
                  <a:srgbClr val="063466"/>
                </a:solidFill>
                <a:latin typeface="+mj-lt"/>
                <a:cs typeface="Arial" charset="0"/>
              </a:rPr>
              <a:t>der einzelnen Lehrveranstaltungen: in </a:t>
            </a:r>
            <a:r>
              <a:rPr lang="de-DE" sz="1900" dirty="0" err="1">
                <a:solidFill>
                  <a:srgbClr val="063466"/>
                </a:solidFill>
                <a:latin typeface="+mj-lt"/>
                <a:cs typeface="Arial" charset="0"/>
              </a:rPr>
              <a:t>wuestudy</a:t>
            </a:r>
            <a:r>
              <a:rPr lang="de-DE" sz="1900" dirty="0">
                <a:solidFill>
                  <a:srgbClr val="063466"/>
                </a:solidFill>
                <a:latin typeface="+mj-lt"/>
                <a:cs typeface="Arial" charset="0"/>
              </a:rPr>
              <a:t> genau prüfen</a:t>
            </a:r>
          </a:p>
          <a:p>
            <a:pPr marL="452438" indent="-452438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de-DE" sz="1900" dirty="0">
                <a:solidFill>
                  <a:srgbClr val="063466"/>
                </a:solidFill>
                <a:latin typeface="+mj-lt"/>
                <a:cs typeface="Arial" charset="0"/>
              </a:rPr>
              <a:t>Immer </a:t>
            </a:r>
            <a:r>
              <a:rPr lang="de-DE" sz="1900" b="1" dirty="0">
                <a:solidFill>
                  <a:srgbClr val="063466"/>
                </a:solidFill>
                <a:latin typeface="+mj-lt"/>
                <a:cs typeface="Arial" charset="0"/>
              </a:rPr>
              <a:t>Termine</a:t>
            </a:r>
            <a:r>
              <a:rPr lang="de-DE" sz="1900" dirty="0">
                <a:solidFill>
                  <a:srgbClr val="063466"/>
                </a:solidFill>
                <a:latin typeface="+mj-lt"/>
                <a:cs typeface="Arial" charset="0"/>
              </a:rPr>
              <a:t> und </a:t>
            </a:r>
            <a:r>
              <a:rPr lang="de-DE" sz="1900" b="1" dirty="0">
                <a:solidFill>
                  <a:srgbClr val="063466"/>
                </a:solidFill>
                <a:latin typeface="+mj-lt"/>
                <a:cs typeface="Arial" charset="0"/>
              </a:rPr>
              <a:t>Fristen</a:t>
            </a:r>
            <a:r>
              <a:rPr lang="de-DE" sz="1900" dirty="0">
                <a:solidFill>
                  <a:srgbClr val="063466"/>
                </a:solidFill>
                <a:latin typeface="+mj-lt"/>
                <a:cs typeface="Arial" charset="0"/>
              </a:rPr>
              <a:t> beachten! Können nach je nach Fach und Lehrstuhl unterschiedlich sein</a:t>
            </a:r>
          </a:p>
          <a:p>
            <a:pPr marL="457200" indent="-457200" fontAlgn="auto">
              <a:spcBef>
                <a:spcPts val="576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endParaRPr lang="de-DE" sz="2400" dirty="0">
              <a:solidFill>
                <a:srgbClr val="063D79"/>
              </a:solidFill>
              <a:latin typeface="+mj-lt"/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74659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30E7C5-A802-E1C9-31E3-1EA3C470B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CAC13A-B3F5-3781-3CA0-5DA0657A7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 paar letzte Tipps</a:t>
            </a:r>
          </a:p>
        </p:txBody>
      </p:sp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0A851B96-FC26-A624-9C14-4705C4C001E7}"/>
              </a:ext>
            </a:extLst>
          </p:cNvPr>
          <p:cNvSpPr txBox="1">
            <a:spLocks/>
          </p:cNvSpPr>
          <p:nvPr/>
        </p:nvSpPr>
        <p:spPr>
          <a:xfrm>
            <a:off x="6484558" y="4886112"/>
            <a:ext cx="5364141" cy="80042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de-DE" sz="1800" dirty="0"/>
          </a:p>
        </p:txBody>
      </p:sp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36DBBC8F-0458-5047-CE05-2CA75B239E0F}"/>
              </a:ext>
            </a:extLst>
          </p:cNvPr>
          <p:cNvGraphicFramePr>
            <a:graphicFrameLocks noGrp="1"/>
          </p:cNvGraphicFramePr>
          <p:nvPr/>
        </p:nvGraphicFramePr>
        <p:xfrm>
          <a:off x="1807027" y="2303886"/>
          <a:ext cx="9895344" cy="4038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1118">
                  <a:extLst>
                    <a:ext uri="{9D8B030D-6E8A-4147-A177-3AD203B41FA5}">
                      <a16:colId xmlns:a16="http://schemas.microsoft.com/office/drawing/2014/main" val="1215914264"/>
                    </a:ext>
                  </a:extLst>
                </a:gridCol>
                <a:gridCol w="3116554">
                  <a:extLst>
                    <a:ext uri="{9D8B030D-6E8A-4147-A177-3AD203B41FA5}">
                      <a16:colId xmlns:a16="http://schemas.microsoft.com/office/drawing/2014/main" val="131869299"/>
                    </a:ext>
                  </a:extLst>
                </a:gridCol>
                <a:gridCol w="1776458">
                  <a:extLst>
                    <a:ext uri="{9D8B030D-6E8A-4147-A177-3AD203B41FA5}">
                      <a16:colId xmlns:a16="http://schemas.microsoft.com/office/drawing/2014/main" val="373781425"/>
                    </a:ext>
                  </a:extLst>
                </a:gridCol>
                <a:gridCol w="3171214">
                  <a:extLst>
                    <a:ext uri="{9D8B030D-6E8A-4147-A177-3AD203B41FA5}">
                      <a16:colId xmlns:a16="http://schemas.microsoft.com/office/drawing/2014/main" val="1856309986"/>
                    </a:ext>
                  </a:extLst>
                </a:gridCol>
              </a:tblGrid>
              <a:tr h="1040820"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6110353"/>
                  </a:ext>
                </a:extLst>
              </a:tr>
              <a:tr h="1232858"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6657664"/>
                  </a:ext>
                </a:extLst>
              </a:tr>
              <a:tr h="1764870"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sz="2000" b="1" kern="1200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511386"/>
                  </a:ext>
                </a:extLst>
              </a:tr>
            </a:tbl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64D7DCFA-32BF-9F01-4692-9C0C8FFE34F1}"/>
              </a:ext>
            </a:extLst>
          </p:cNvPr>
          <p:cNvSpPr txBox="1"/>
          <p:nvPr/>
        </p:nvSpPr>
        <p:spPr>
          <a:xfrm>
            <a:off x="1300256" y="2185117"/>
            <a:ext cx="802662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de-DE" sz="2000" dirty="0">
                <a:solidFill>
                  <a:srgbClr val="063466"/>
                </a:solidFill>
                <a:latin typeface="+mj-lt"/>
                <a:cs typeface="Arial" charset="0"/>
              </a:rPr>
              <a:t>Bei Fragen: Zuerst auf </a:t>
            </a:r>
            <a:r>
              <a:rPr lang="de-DE" sz="2000" b="1" dirty="0">
                <a:solidFill>
                  <a:srgbClr val="063466"/>
                </a:solidFill>
                <a:latin typeface="+mj-lt"/>
                <a:cs typeface="Arial" charset="0"/>
              </a:rPr>
              <a:t>Homepages/ Studienportal</a:t>
            </a:r>
            <a:r>
              <a:rPr lang="de-DE" sz="2000" dirty="0">
                <a:solidFill>
                  <a:srgbClr val="063466"/>
                </a:solidFill>
                <a:latin typeface="+mj-lt"/>
                <a:cs typeface="Arial" charset="0"/>
              </a:rPr>
              <a:t> (</a:t>
            </a:r>
            <a:r>
              <a:rPr lang="de-DE" sz="2000" b="1" dirty="0">
                <a:solidFill>
                  <a:srgbClr val="063466"/>
                </a:solidFill>
                <a:latin typeface="+mj-lt"/>
                <a:cs typeface="Arial" charset="0"/>
              </a:rPr>
              <a:t>FAQs, </a:t>
            </a:r>
            <a:r>
              <a:rPr lang="de-DE" sz="2000" b="1" dirty="0" err="1">
                <a:solidFill>
                  <a:srgbClr val="063466"/>
                </a:solidFill>
                <a:latin typeface="+mj-lt"/>
                <a:cs typeface="Arial" charset="0"/>
              </a:rPr>
              <a:t>Erstie</a:t>
            </a:r>
            <a:r>
              <a:rPr lang="de-DE" sz="2000" b="1" dirty="0">
                <a:solidFill>
                  <a:srgbClr val="063466"/>
                </a:solidFill>
                <a:latin typeface="+mj-lt"/>
                <a:cs typeface="Arial" charset="0"/>
              </a:rPr>
              <a:t>-Hilfe-Heft, Uni-Seiten</a:t>
            </a:r>
            <a:r>
              <a:rPr lang="de-DE" sz="2000" dirty="0">
                <a:solidFill>
                  <a:srgbClr val="063466"/>
                </a:solidFill>
                <a:latin typeface="+mj-lt"/>
                <a:cs typeface="Arial" charset="0"/>
              </a:rPr>
              <a:t>) blicken, Zuständigkeiten prüfen und dann Funktionsaccount bzw. </a:t>
            </a:r>
            <a:r>
              <a:rPr lang="de-DE" sz="2000" dirty="0" err="1">
                <a:solidFill>
                  <a:srgbClr val="063466"/>
                </a:solidFill>
                <a:latin typeface="+mj-lt"/>
                <a:cs typeface="Arial" charset="0"/>
              </a:rPr>
              <a:t>Ansprechpartner:in</a:t>
            </a:r>
            <a:r>
              <a:rPr lang="de-DE" sz="2000" dirty="0">
                <a:solidFill>
                  <a:srgbClr val="063466"/>
                </a:solidFill>
                <a:latin typeface="+mj-lt"/>
                <a:cs typeface="Arial" charset="0"/>
              </a:rPr>
              <a:t> anschreiben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de-DE" sz="2000" dirty="0">
                <a:solidFill>
                  <a:srgbClr val="063466"/>
                </a:solidFill>
                <a:latin typeface="+mj-lt"/>
                <a:cs typeface="Arial" charset="0"/>
              </a:rPr>
              <a:t>Auf (Online-)Sprechzeiten der </a:t>
            </a:r>
            <a:r>
              <a:rPr lang="de-DE" sz="2000" dirty="0" err="1">
                <a:solidFill>
                  <a:srgbClr val="063466"/>
                </a:solidFill>
                <a:latin typeface="+mj-lt"/>
                <a:cs typeface="Arial" charset="0"/>
              </a:rPr>
              <a:t>Mitarbeiter:innen</a:t>
            </a:r>
            <a:r>
              <a:rPr lang="de-DE" sz="2000" dirty="0">
                <a:solidFill>
                  <a:srgbClr val="063466"/>
                </a:solidFill>
                <a:latin typeface="+mj-lt"/>
                <a:cs typeface="Arial" charset="0"/>
              </a:rPr>
              <a:t> achten</a:t>
            </a:r>
          </a:p>
          <a:p>
            <a:pPr marL="447675" indent="-447675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de-DE" sz="2000" dirty="0">
                <a:solidFill>
                  <a:srgbClr val="063466"/>
                </a:solidFill>
                <a:latin typeface="+mj-lt"/>
                <a:cs typeface="Arial" charset="0"/>
              </a:rPr>
              <a:t>Vertrauen Sie auf Aussagen von </a:t>
            </a:r>
            <a:r>
              <a:rPr lang="de-DE" sz="2000" dirty="0" err="1">
                <a:solidFill>
                  <a:srgbClr val="063466"/>
                </a:solidFill>
                <a:latin typeface="+mj-lt"/>
                <a:cs typeface="Arial" charset="0"/>
              </a:rPr>
              <a:t>Mitarbeiter:innen</a:t>
            </a:r>
            <a:r>
              <a:rPr lang="de-DE" sz="2000" dirty="0">
                <a:solidFill>
                  <a:srgbClr val="063466"/>
                </a:solidFill>
                <a:latin typeface="+mj-lt"/>
                <a:cs typeface="Arial" charset="0"/>
              </a:rPr>
              <a:t>, nicht auf </a:t>
            </a:r>
            <a:r>
              <a:rPr lang="de-DE" sz="2000" dirty="0" err="1">
                <a:solidFill>
                  <a:srgbClr val="063466"/>
                </a:solidFill>
                <a:latin typeface="+mj-lt"/>
                <a:cs typeface="Arial" charset="0"/>
              </a:rPr>
              <a:t>Social</a:t>
            </a:r>
            <a:r>
              <a:rPr lang="de-DE" sz="2000" dirty="0">
                <a:solidFill>
                  <a:srgbClr val="063466"/>
                </a:solidFill>
                <a:latin typeface="+mj-lt"/>
                <a:cs typeface="Arial" charset="0"/>
              </a:rPr>
              <a:t> Media, Gerüchte…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19869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039B37-9758-D461-A614-7B335FC7F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FB9B9E-9448-1C07-FA8E-91BFAC39E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Haben Sie weitere Fragen?</a:t>
            </a:r>
          </a:p>
        </p:txBody>
      </p:sp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94B6AB79-765C-BECA-3E7D-D49BEB7B6FF8}"/>
              </a:ext>
            </a:extLst>
          </p:cNvPr>
          <p:cNvSpPr txBox="1">
            <a:spLocks/>
          </p:cNvSpPr>
          <p:nvPr/>
        </p:nvSpPr>
        <p:spPr>
          <a:xfrm>
            <a:off x="6484558" y="4886112"/>
            <a:ext cx="5364141" cy="80042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etaNormal-Roman" panose="02000503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de-DE" sz="1800" dirty="0"/>
          </a:p>
        </p:txBody>
      </p:sp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27A4A8AF-EF83-C6C9-B12F-80AA41F0617B}"/>
              </a:ext>
            </a:extLst>
          </p:cNvPr>
          <p:cNvGraphicFramePr>
            <a:graphicFrameLocks noGrp="1"/>
          </p:cNvGraphicFramePr>
          <p:nvPr/>
        </p:nvGraphicFramePr>
        <p:xfrm>
          <a:off x="1807027" y="2303886"/>
          <a:ext cx="9895344" cy="4038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1118">
                  <a:extLst>
                    <a:ext uri="{9D8B030D-6E8A-4147-A177-3AD203B41FA5}">
                      <a16:colId xmlns:a16="http://schemas.microsoft.com/office/drawing/2014/main" val="1215914264"/>
                    </a:ext>
                  </a:extLst>
                </a:gridCol>
                <a:gridCol w="3116554">
                  <a:extLst>
                    <a:ext uri="{9D8B030D-6E8A-4147-A177-3AD203B41FA5}">
                      <a16:colId xmlns:a16="http://schemas.microsoft.com/office/drawing/2014/main" val="131869299"/>
                    </a:ext>
                  </a:extLst>
                </a:gridCol>
                <a:gridCol w="1776458">
                  <a:extLst>
                    <a:ext uri="{9D8B030D-6E8A-4147-A177-3AD203B41FA5}">
                      <a16:colId xmlns:a16="http://schemas.microsoft.com/office/drawing/2014/main" val="373781425"/>
                    </a:ext>
                  </a:extLst>
                </a:gridCol>
                <a:gridCol w="3171214">
                  <a:extLst>
                    <a:ext uri="{9D8B030D-6E8A-4147-A177-3AD203B41FA5}">
                      <a16:colId xmlns:a16="http://schemas.microsoft.com/office/drawing/2014/main" val="1856309986"/>
                    </a:ext>
                  </a:extLst>
                </a:gridCol>
              </a:tblGrid>
              <a:tr h="1040820"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6110353"/>
                  </a:ext>
                </a:extLst>
              </a:tr>
              <a:tr h="1232858"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6657664"/>
                  </a:ext>
                </a:extLst>
              </a:tr>
              <a:tr h="1764870"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sz="2000" b="1" kern="1200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4000" b="1" dirty="0">
                        <a:solidFill>
                          <a:srgbClr val="063466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  <a:latin typeface="MetaNormal-Roman" panose="02000503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511386"/>
                  </a:ext>
                </a:extLst>
              </a:tr>
            </a:tbl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26E1831C-259F-8A55-BFD4-634C019724D9}"/>
              </a:ext>
            </a:extLst>
          </p:cNvPr>
          <p:cNvSpPr txBox="1"/>
          <p:nvPr/>
        </p:nvSpPr>
        <p:spPr>
          <a:xfrm>
            <a:off x="1545770" y="1876336"/>
            <a:ext cx="802662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576"/>
              </a:spcBef>
              <a:spcAft>
                <a:spcPts val="0"/>
              </a:spcAft>
              <a:defRPr/>
            </a:pPr>
            <a:r>
              <a:rPr lang="de-DE" altLang="de-DE" b="1" dirty="0">
                <a:solidFill>
                  <a:srgbClr val="063466"/>
                </a:solidFill>
                <a:latin typeface="+mj-lt"/>
                <a:cs typeface="Arial" panose="020B0604020202020204" pitchFamily="34" charset="0"/>
              </a:rPr>
              <a:t>Studienportal Pädagogik auf </a:t>
            </a:r>
            <a:r>
              <a:rPr lang="de-DE" altLang="de-DE" b="1" dirty="0" err="1">
                <a:solidFill>
                  <a:srgbClr val="063466"/>
                </a:solidFill>
                <a:latin typeface="+mj-lt"/>
                <a:cs typeface="Arial" panose="020B0604020202020204" pitchFamily="34" charset="0"/>
              </a:rPr>
              <a:t>WueCampus</a:t>
            </a:r>
            <a:r>
              <a:rPr lang="de-DE" altLang="de-DE" b="1" dirty="0">
                <a:solidFill>
                  <a:srgbClr val="063466"/>
                </a:solidFill>
                <a:latin typeface="+mj-lt"/>
                <a:cs typeface="Arial" panose="020B0604020202020204" pitchFamily="34" charset="0"/>
              </a:rPr>
              <a:t>:</a:t>
            </a:r>
            <a:endParaRPr lang="de-DE" altLang="de-DE" dirty="0">
              <a:solidFill>
                <a:srgbClr val="063466"/>
              </a:solidFill>
              <a:latin typeface="+mj-lt"/>
              <a:cs typeface="Arial" panose="020B0604020202020204" pitchFamily="34" charset="0"/>
            </a:endParaRPr>
          </a:p>
          <a:p>
            <a:pPr marL="457200" indent="-457200">
              <a:spcBef>
                <a:spcPts val="576"/>
              </a:spcBef>
              <a:buFont typeface="Wingdings" panose="05000000000000000000" pitchFamily="2" charset="2"/>
              <a:buChar char="ü"/>
              <a:defRPr/>
            </a:pPr>
            <a:r>
              <a:rPr lang="de-DE" dirty="0">
                <a:solidFill>
                  <a:srgbClr val="063466"/>
                </a:solidFill>
                <a:latin typeface="+mj-lt"/>
                <a:cs typeface="Arial" charset="0"/>
              </a:rPr>
              <a:t>Alle Informationen zum Studiengang</a:t>
            </a:r>
          </a:p>
          <a:p>
            <a:pPr marL="457200" indent="-457200">
              <a:spcBef>
                <a:spcPts val="576"/>
              </a:spcBef>
              <a:buFont typeface="Wingdings" panose="05000000000000000000" pitchFamily="2" charset="2"/>
              <a:buChar char="ü"/>
              <a:defRPr/>
            </a:pPr>
            <a:r>
              <a:rPr lang="de-DE" dirty="0">
                <a:solidFill>
                  <a:srgbClr val="063466"/>
                </a:solidFill>
                <a:latin typeface="+mj-lt"/>
                <a:cs typeface="Arial" charset="0"/>
              </a:rPr>
              <a:t>Leitfäden</a:t>
            </a:r>
          </a:p>
          <a:p>
            <a:pPr marL="457200" indent="-457200">
              <a:spcBef>
                <a:spcPts val="576"/>
              </a:spcBef>
              <a:buFont typeface="Wingdings" panose="05000000000000000000" pitchFamily="2" charset="2"/>
              <a:buChar char="ü"/>
              <a:defRPr/>
            </a:pPr>
            <a:r>
              <a:rPr lang="de-DE" dirty="0">
                <a:solidFill>
                  <a:srgbClr val="063466"/>
                </a:solidFill>
                <a:latin typeface="+mj-lt"/>
                <a:cs typeface="Arial" charset="0"/>
              </a:rPr>
              <a:t>Praktikumsdatenbank</a:t>
            </a:r>
          </a:p>
          <a:p>
            <a:pPr marL="457200" indent="-457200">
              <a:spcBef>
                <a:spcPts val="576"/>
              </a:spcBef>
              <a:buFont typeface="Wingdings" panose="05000000000000000000" pitchFamily="2" charset="2"/>
              <a:buChar char="ü"/>
              <a:defRPr/>
            </a:pPr>
            <a:endParaRPr lang="de-DE" dirty="0">
              <a:solidFill>
                <a:srgbClr val="063466"/>
              </a:solidFill>
              <a:latin typeface="+mj-lt"/>
              <a:cs typeface="Arial" charset="0"/>
            </a:endParaRPr>
          </a:p>
          <a:p>
            <a:pPr>
              <a:spcBef>
                <a:spcPts val="576"/>
              </a:spcBef>
              <a:defRPr/>
            </a:pPr>
            <a:r>
              <a:rPr lang="de-DE" b="1" dirty="0">
                <a:solidFill>
                  <a:srgbClr val="063466"/>
                </a:solidFill>
                <a:latin typeface="+mj-lt"/>
                <a:cs typeface="Arial" charset="0"/>
              </a:rPr>
              <a:t>Aktuelle Nachrichten:</a:t>
            </a:r>
          </a:p>
          <a:p>
            <a:pPr>
              <a:spcBef>
                <a:spcPts val="576"/>
              </a:spcBef>
              <a:defRPr/>
            </a:pPr>
            <a:r>
              <a:rPr lang="de-DE" dirty="0">
                <a:solidFill>
                  <a:srgbClr val="063466"/>
                </a:solidFill>
                <a:latin typeface="+mj-lt"/>
                <a:cs typeface="Arial" charset="0"/>
              </a:rPr>
              <a:t>Auf den </a:t>
            </a:r>
            <a:r>
              <a:rPr lang="de-DE" dirty="0" err="1">
                <a:solidFill>
                  <a:srgbClr val="063466"/>
                </a:solidFill>
                <a:latin typeface="+mj-lt"/>
                <a:cs typeface="Arial" charset="0"/>
              </a:rPr>
              <a:t>Websiten</a:t>
            </a:r>
            <a:r>
              <a:rPr lang="de-DE" dirty="0">
                <a:solidFill>
                  <a:srgbClr val="063466"/>
                </a:solidFill>
                <a:latin typeface="+mj-lt"/>
                <a:cs typeface="Arial" charset="0"/>
              </a:rPr>
              <a:t> der Lehrstühle/ der Professur</a:t>
            </a:r>
          </a:p>
          <a:p>
            <a:pPr marL="285750" indent="-285750">
              <a:spcBef>
                <a:spcPts val="576"/>
              </a:spcBef>
              <a:buFont typeface="Wingdings" panose="05000000000000000000" pitchFamily="2" charset="2"/>
              <a:buChar char="ü"/>
              <a:defRPr/>
            </a:pPr>
            <a:endParaRPr lang="de-DE" dirty="0">
              <a:solidFill>
                <a:srgbClr val="063466"/>
              </a:solidFill>
              <a:latin typeface="+mj-lt"/>
              <a:cs typeface="Arial" charset="0"/>
            </a:endParaRPr>
          </a:p>
          <a:p>
            <a:pPr>
              <a:spcBef>
                <a:spcPts val="576"/>
              </a:spcBef>
              <a:defRPr/>
            </a:pPr>
            <a:r>
              <a:rPr lang="de-DE" b="1" dirty="0">
                <a:solidFill>
                  <a:srgbClr val="063466"/>
                </a:solidFill>
                <a:latin typeface="+mj-lt"/>
                <a:cs typeface="Arial" charset="0"/>
              </a:rPr>
              <a:t>Beratung zum Bachelor:</a:t>
            </a:r>
          </a:p>
          <a:p>
            <a:pPr>
              <a:spcBef>
                <a:spcPts val="576"/>
              </a:spcBef>
              <a:defRPr/>
            </a:pPr>
            <a:r>
              <a:rPr lang="de-DE" altLang="de-DE" dirty="0">
                <a:solidFill>
                  <a:srgbClr val="063466"/>
                </a:solidFill>
                <a:latin typeface="+mj-lt"/>
                <a:cs typeface="Arial" panose="020B0604020202020204" pitchFamily="34" charset="0"/>
              </a:rPr>
              <a:t>bachelor-paedagogik@uni-wuerzburg.de</a:t>
            </a:r>
          </a:p>
          <a:p>
            <a:pPr>
              <a:spcBef>
                <a:spcPts val="576"/>
              </a:spcBef>
              <a:defRPr/>
            </a:pPr>
            <a:endParaRPr lang="de-DE" dirty="0">
              <a:solidFill>
                <a:srgbClr val="063466"/>
              </a:solidFill>
              <a:latin typeface="+mj-lt"/>
              <a:cs typeface="Arial" panose="020B0604020202020204" pitchFamily="34" charset="0"/>
            </a:endParaRPr>
          </a:p>
          <a:p>
            <a:pPr>
              <a:spcBef>
                <a:spcPts val="576"/>
              </a:spcBef>
              <a:defRPr/>
            </a:pPr>
            <a:r>
              <a:rPr lang="de-DE" b="1" dirty="0">
                <a:solidFill>
                  <a:srgbClr val="063466"/>
                </a:solidFill>
                <a:latin typeface="+mj-lt"/>
                <a:cs typeface="Arial" panose="020B0604020202020204" pitchFamily="34" charset="0"/>
              </a:rPr>
              <a:t>Beratung zum Praktikum:</a:t>
            </a:r>
          </a:p>
          <a:p>
            <a:pPr>
              <a:spcBef>
                <a:spcPts val="576"/>
              </a:spcBef>
              <a:defRPr/>
            </a:pPr>
            <a:r>
              <a:rPr lang="de-DE" altLang="de-DE" dirty="0">
                <a:solidFill>
                  <a:srgbClr val="063466"/>
                </a:solidFill>
                <a:latin typeface="+mj-lt"/>
              </a:rPr>
              <a:t>praktikum-paedagogik@uni-wuerzburg.de</a:t>
            </a:r>
            <a:endParaRPr lang="de-DE" dirty="0">
              <a:solidFill>
                <a:srgbClr val="063466"/>
              </a:solidFill>
              <a:latin typeface="+mj-lt"/>
              <a:cs typeface="Arial" charset="0"/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119349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511653-161F-76A6-D159-7933DB4DA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1292F7F-5CD8-C8F9-CF05-64C5AA8B8B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38DB8D79-54AF-179C-ACF5-A2EE0F65CB76}"/>
              </a:ext>
            </a:extLst>
          </p:cNvPr>
          <p:cNvSpPr txBox="1">
            <a:spLocks/>
          </p:cNvSpPr>
          <p:nvPr/>
        </p:nvSpPr>
        <p:spPr>
          <a:xfrm>
            <a:off x="1902823" y="2819247"/>
            <a:ext cx="9612086" cy="1219505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8000" b="1" dirty="0"/>
              <a:t>Tutorien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40306177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F331D-D57F-845D-E397-D2F308937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DB6E9F4B-65B2-4C4B-8E9D-67C8C194857D}"/>
              </a:ext>
            </a:extLst>
          </p:cNvPr>
          <p:cNvSpPr/>
          <p:nvPr/>
        </p:nvSpPr>
        <p:spPr>
          <a:xfrm>
            <a:off x="789432" y="502920"/>
            <a:ext cx="5074920" cy="5852160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u="sng" dirty="0"/>
              <a:t>Wie?</a:t>
            </a:r>
          </a:p>
          <a:p>
            <a:pPr algn="ctr"/>
            <a:endParaRPr lang="de-DE" b="1" dirty="0"/>
          </a:p>
          <a:p>
            <a:pPr algn="ctr"/>
            <a:r>
              <a:rPr lang="de-DE" b="1" dirty="0"/>
              <a:t>Freiwillige</a:t>
            </a:r>
            <a:r>
              <a:rPr lang="de-DE" dirty="0"/>
              <a:t> Teilnahme </a:t>
            </a:r>
          </a:p>
          <a:p>
            <a:pPr algn="ctr"/>
            <a:endParaRPr lang="de-DE" dirty="0"/>
          </a:p>
          <a:p>
            <a:pPr algn="ctr"/>
            <a:r>
              <a:rPr lang="de-DE" b="1" dirty="0"/>
              <a:t>Anmeldung</a:t>
            </a:r>
            <a:r>
              <a:rPr lang="de-DE" dirty="0"/>
              <a:t> über den </a:t>
            </a:r>
            <a:r>
              <a:rPr lang="de-DE" dirty="0" err="1"/>
              <a:t>WueCampus</a:t>
            </a:r>
            <a:r>
              <a:rPr lang="de-DE" dirty="0"/>
              <a:t>-Kursraum</a:t>
            </a:r>
          </a:p>
          <a:p>
            <a:pPr algn="ctr"/>
            <a:r>
              <a:rPr lang="de-DE" dirty="0"/>
              <a:t>(Info kommt per Mail)</a:t>
            </a:r>
          </a:p>
          <a:p>
            <a:pPr algn="ctr"/>
            <a:endParaRPr lang="de-DE" dirty="0"/>
          </a:p>
          <a:p>
            <a:pPr algn="ctr"/>
            <a:r>
              <a:rPr lang="de-DE" b="1" dirty="0"/>
              <a:t>TN-Begrenzung</a:t>
            </a:r>
            <a:r>
              <a:rPr lang="de-DE" dirty="0"/>
              <a:t> ca. 40 Personen pro Sitzung, 3 Gruppen, Nachrückverfahren</a:t>
            </a:r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DDBBD5BA-C3AF-52A0-30D8-B181D8D63CFA}"/>
              </a:ext>
            </a:extLst>
          </p:cNvPr>
          <p:cNvSpPr/>
          <p:nvPr/>
        </p:nvSpPr>
        <p:spPr>
          <a:xfrm>
            <a:off x="6519674" y="1730502"/>
            <a:ext cx="4526278" cy="3396996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u="sng" dirty="0"/>
              <a:t>Was?</a:t>
            </a:r>
          </a:p>
          <a:p>
            <a:pPr algn="ctr"/>
            <a:r>
              <a:rPr lang="de-DE" dirty="0"/>
              <a:t> </a:t>
            </a:r>
          </a:p>
          <a:p>
            <a:pPr algn="ctr"/>
            <a:r>
              <a:rPr lang="de-DE" dirty="0"/>
              <a:t>Diskussion der Leitfragen aus der Vorlesung</a:t>
            </a:r>
          </a:p>
          <a:p>
            <a:pPr algn="ctr"/>
            <a:endParaRPr lang="de-DE" dirty="0"/>
          </a:p>
          <a:p>
            <a:pPr algn="ctr"/>
            <a:r>
              <a:rPr lang="de-DE" dirty="0"/>
              <a:t>Klausurvorbereitung</a:t>
            </a:r>
          </a:p>
          <a:p>
            <a:pPr algn="ctr"/>
            <a:endParaRPr lang="de-DE" dirty="0"/>
          </a:p>
          <a:p>
            <a:pPr algn="ctr"/>
            <a:r>
              <a:rPr lang="de-DE" dirty="0"/>
              <a:t>Über Inhalte streiten =)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3CA16904-26ED-C486-D558-707F3135B605}"/>
              </a:ext>
            </a:extLst>
          </p:cNvPr>
          <p:cNvSpPr txBox="1"/>
          <p:nvPr/>
        </p:nvSpPr>
        <p:spPr>
          <a:xfrm>
            <a:off x="1363134" y="749808"/>
            <a:ext cx="42135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>
                <a:solidFill>
                  <a:schemeClr val="bg1"/>
                </a:solidFill>
              </a:rPr>
              <a:t>TUTORIUM ZUR VORLESUNG</a:t>
            </a:r>
          </a:p>
          <a:p>
            <a:r>
              <a:rPr lang="de-DE" sz="2400" b="1" dirty="0">
                <a:solidFill>
                  <a:schemeClr val="bg1"/>
                </a:solidFill>
              </a:rPr>
              <a:t>„Grundlagen der Pädagogik“</a:t>
            </a:r>
          </a:p>
        </p:txBody>
      </p:sp>
    </p:spTree>
    <p:extLst>
      <p:ext uri="{BB962C8B-B14F-4D97-AF65-F5344CB8AC3E}">
        <p14:creationId xmlns:p14="http://schemas.microsoft.com/office/powerpoint/2010/main" val="941785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>
            <a:extLst>
              <a:ext uri="{FF2B5EF4-FFF2-40B4-BE49-F238E27FC236}">
                <a16:creationId xmlns:a16="http://schemas.microsoft.com/office/drawing/2014/main" id="{ED5BA132-E0FE-C247-A056-13F0016F745A}"/>
              </a:ext>
            </a:extLst>
          </p:cNvPr>
          <p:cNvSpPr txBox="1"/>
          <p:nvPr/>
        </p:nvSpPr>
        <p:spPr>
          <a:xfrm>
            <a:off x="1363134" y="749808"/>
            <a:ext cx="41043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>
                <a:solidFill>
                  <a:schemeClr val="bg1"/>
                </a:solidFill>
              </a:rPr>
              <a:t>TUTORIUM ZUR VORLESUNG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F61FC9C-C21E-F62F-FC9B-0B909A6F77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134" y="1449100"/>
            <a:ext cx="3723393" cy="3959799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071E4DB2-23DC-A0E6-0CA1-A0926393CA95}"/>
              </a:ext>
            </a:extLst>
          </p:cNvPr>
          <p:cNvSpPr txBox="1"/>
          <p:nvPr/>
        </p:nvSpPr>
        <p:spPr>
          <a:xfrm>
            <a:off x="5086527" y="1991606"/>
            <a:ext cx="6094476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de-DE" sz="1800" dirty="0"/>
              <a:t>Tutor: Max Reichert</a:t>
            </a:r>
          </a:p>
          <a:p>
            <a:pPr algn="r"/>
            <a:r>
              <a:rPr lang="de-DE" sz="1800" dirty="0"/>
              <a:t>Master </a:t>
            </a:r>
            <a:r>
              <a:rPr lang="de-DE" dirty="0"/>
              <a:t>Bildungswissenschaft </a:t>
            </a:r>
            <a:endParaRPr lang="de-DE" sz="1800" dirty="0"/>
          </a:p>
          <a:p>
            <a:pPr algn="r"/>
            <a:r>
              <a:rPr lang="de-DE" sz="1800" dirty="0"/>
              <a:t> </a:t>
            </a:r>
          </a:p>
          <a:p>
            <a:pPr algn="r"/>
            <a:r>
              <a:rPr lang="de-DE" dirty="0"/>
              <a:t>Lehrstuhl für Systematische Bildungswissenschaft</a:t>
            </a:r>
          </a:p>
          <a:p>
            <a:pPr algn="r"/>
            <a:endParaRPr lang="de-DE" dirty="0"/>
          </a:p>
          <a:p>
            <a:pPr algn="r"/>
            <a:r>
              <a:rPr lang="de-DE" sz="1800" dirty="0"/>
              <a:t>Campus </a:t>
            </a:r>
            <a:r>
              <a:rPr lang="de-DE" sz="1800" dirty="0" err="1"/>
              <a:t>Hubland</a:t>
            </a:r>
            <a:r>
              <a:rPr lang="de-DE" sz="1800" dirty="0"/>
              <a:t> Nord</a:t>
            </a:r>
          </a:p>
          <a:p>
            <a:pPr algn="r"/>
            <a:r>
              <a:rPr lang="de-DE" dirty="0"/>
              <a:t>Oswald-</a:t>
            </a:r>
            <a:r>
              <a:rPr lang="de-DE" dirty="0" err="1"/>
              <a:t>Külpe</a:t>
            </a:r>
            <a:r>
              <a:rPr lang="de-DE" dirty="0"/>
              <a:t>-Weg 86</a:t>
            </a:r>
          </a:p>
          <a:p>
            <a:pPr algn="r"/>
            <a:r>
              <a:rPr lang="de-DE" dirty="0"/>
              <a:t>97074 Würzburg</a:t>
            </a:r>
          </a:p>
          <a:p>
            <a:pPr algn="r"/>
            <a:endParaRPr lang="de-DE" dirty="0"/>
          </a:p>
          <a:p>
            <a:pPr algn="r"/>
            <a:r>
              <a:rPr lang="de-DE" dirty="0"/>
              <a:t>Zimmer: 3.013 </a:t>
            </a:r>
          </a:p>
          <a:p>
            <a:pPr algn="r"/>
            <a:endParaRPr lang="de-DE" sz="1800" dirty="0">
              <a:hlinkClick r:id="rId3"/>
            </a:endParaRPr>
          </a:p>
          <a:p>
            <a:pPr algn="r"/>
            <a:r>
              <a:rPr lang="de-DE" sz="1800" dirty="0">
                <a:hlinkClick r:id="rId3"/>
              </a:rPr>
              <a:t>max.reichert@stud-mail.uni-wuerzburg.de</a:t>
            </a:r>
            <a:endParaRPr lang="de-DE" sz="1800" dirty="0"/>
          </a:p>
          <a:p>
            <a:pPr algn="ctr"/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15911861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FA8C0A-20B7-9153-B2DB-4EEA7A198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78EB53D7-553F-4CC7-D2F5-54418EAB3A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2892" b="15030"/>
          <a:stretch>
            <a:fillRect/>
          </a:stretch>
        </p:blipFill>
        <p:spPr>
          <a:xfrm>
            <a:off x="1446934" y="1690688"/>
            <a:ext cx="4158339" cy="399688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3FAA2F2F-6E48-F174-1BEC-5578BD4275A0}"/>
              </a:ext>
            </a:extLst>
          </p:cNvPr>
          <p:cNvSpPr txBox="1"/>
          <p:nvPr/>
        </p:nvSpPr>
        <p:spPr>
          <a:xfrm>
            <a:off x="5086527" y="1991606"/>
            <a:ext cx="6094476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de-DE" sz="1800" dirty="0"/>
              <a:t>Tutorin: Luisa Müller</a:t>
            </a:r>
          </a:p>
          <a:p>
            <a:pPr algn="r"/>
            <a:r>
              <a:rPr lang="de-DE" sz="1800" dirty="0"/>
              <a:t>Master </a:t>
            </a:r>
            <a:r>
              <a:rPr lang="de-DE" dirty="0"/>
              <a:t>Bildungswissenschaft </a:t>
            </a:r>
            <a:endParaRPr lang="de-DE" sz="1800" dirty="0"/>
          </a:p>
          <a:p>
            <a:pPr algn="r"/>
            <a:r>
              <a:rPr lang="de-DE" sz="1800" dirty="0"/>
              <a:t> </a:t>
            </a:r>
          </a:p>
          <a:p>
            <a:pPr algn="r"/>
            <a:r>
              <a:rPr lang="de-DE" dirty="0"/>
              <a:t>Lehrstuhl für Systematische Bildungswissenschaft</a:t>
            </a:r>
          </a:p>
          <a:p>
            <a:pPr algn="r"/>
            <a:endParaRPr lang="de-DE" dirty="0"/>
          </a:p>
          <a:p>
            <a:pPr algn="r"/>
            <a:r>
              <a:rPr lang="de-DE" sz="1800" dirty="0"/>
              <a:t>Campus </a:t>
            </a:r>
            <a:r>
              <a:rPr lang="de-DE" sz="1800" dirty="0" err="1"/>
              <a:t>Hubland</a:t>
            </a:r>
            <a:r>
              <a:rPr lang="de-DE" sz="1800" dirty="0"/>
              <a:t> Nord</a:t>
            </a:r>
          </a:p>
          <a:p>
            <a:pPr algn="r"/>
            <a:r>
              <a:rPr lang="de-DE" dirty="0"/>
              <a:t>Oswald-</a:t>
            </a:r>
            <a:r>
              <a:rPr lang="de-DE" dirty="0" err="1"/>
              <a:t>Külpe</a:t>
            </a:r>
            <a:r>
              <a:rPr lang="de-DE" dirty="0"/>
              <a:t>-Weg 86</a:t>
            </a:r>
          </a:p>
          <a:p>
            <a:pPr algn="r"/>
            <a:r>
              <a:rPr lang="de-DE" dirty="0"/>
              <a:t>97074 Würzburg</a:t>
            </a:r>
          </a:p>
          <a:p>
            <a:pPr algn="r"/>
            <a:endParaRPr lang="de-DE" dirty="0"/>
          </a:p>
          <a:p>
            <a:pPr algn="r"/>
            <a:r>
              <a:rPr lang="de-DE" dirty="0"/>
              <a:t>Zimmer: 3.013</a:t>
            </a:r>
          </a:p>
          <a:p>
            <a:pPr algn="r"/>
            <a:endParaRPr lang="de-DE" sz="1800" dirty="0">
              <a:hlinkClick r:id="rId3"/>
            </a:endParaRPr>
          </a:p>
          <a:p>
            <a:pPr algn="r"/>
            <a:r>
              <a:rPr lang="de-DE" dirty="0">
                <a:hlinkClick r:id="rId4"/>
              </a:rPr>
              <a:t>luisa.mueller1@uni-wuerzburg.de</a:t>
            </a:r>
            <a:endParaRPr lang="de-DE" dirty="0"/>
          </a:p>
          <a:p>
            <a:pPr algn="ctr"/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1319401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9ECA83-3708-2B40-9475-4D1BC0E357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>
                <a:latin typeface="Avenir Book" panose="02000503020000020003" pitchFamily="2" charset="0"/>
              </a:rPr>
              <a:t>Empirische Forschungsmethoden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E980C69-2A15-3844-B9F7-DECB32037C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</a:rPr>
              <a:t>Quantitative </a:t>
            </a:r>
            <a:r>
              <a:rPr lang="de-DE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</a:rPr>
              <a:t>und Qualitative 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</a:rPr>
              <a:t>Methoden der Empirischen Bildungsforschung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2030CD5-7FC1-8449-B4DD-A711AFB7B1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Lehrstuhl Empirische Bildungsforschung</a:t>
            </a:r>
          </a:p>
        </p:txBody>
      </p:sp>
    </p:spTree>
    <p:extLst>
      <p:ext uri="{BB962C8B-B14F-4D97-AF65-F5344CB8AC3E}">
        <p14:creationId xmlns:p14="http://schemas.microsoft.com/office/powerpoint/2010/main" val="3912351618"/>
      </p:ext>
    </p:extLst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35773F-1EB3-406B-9F24-E41FAC006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ist ein Tutorium?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10CC76E-C7D9-227A-8531-DE7AA6FDD0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7C09D7-8E77-FC44-8727-202719A54FB0}" type="slidenum">
              <a:rPr lang="de-DE" smtClean="0"/>
              <a:pPr/>
              <a:t>25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C14BC34-3175-392E-DA42-A2CD8E731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Lehrstuhl Empirische Bildungsforschung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8630365E-73D0-F924-D358-DBCEC6F11A27}"/>
              </a:ext>
            </a:extLst>
          </p:cNvPr>
          <p:cNvSpPr>
            <a:spLocks noGrp="1" noChangeArrowheads="1"/>
          </p:cNvSpPr>
          <p:nvPr>
            <p:ph sz="quarter" idx="10"/>
          </p:nvPr>
        </p:nvSpPr>
        <p:spPr bwMode="auto">
          <a:xfrm>
            <a:off x="2567608" y="1628801"/>
            <a:ext cx="7056784" cy="2742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de-DE" altLang="de-DE" dirty="0">
                <a:latin typeface="Avenir Next" panose="020B0503020202020204" pitchFamily="34" charset="0"/>
              </a:rPr>
              <a:t>Eine Art Übungs- oder Vertiefungsstunde von Studierendem zu Studierendem </a:t>
            </a:r>
          </a:p>
          <a:p>
            <a:pPr marL="457200" indent="-457200" eaLnBrk="0" hangingPunct="0">
              <a:spcBef>
                <a:spcPct val="0"/>
              </a:spcBef>
              <a:buFont typeface="+mj-lt"/>
              <a:buAutoNum type="arabicPeriod"/>
            </a:pPr>
            <a:r>
              <a:rPr lang="de-DE" altLang="de-DE" dirty="0">
                <a:latin typeface="Avenir Next" panose="020B0503020202020204" pitchFamily="34" charset="0"/>
              </a:rPr>
              <a:t>Vertieft das Wissen der Vorlesung </a:t>
            </a:r>
          </a:p>
          <a:p>
            <a:pPr marL="457200" indent="-457200" eaLnBrk="0" hangingPunct="0">
              <a:spcBef>
                <a:spcPct val="0"/>
              </a:spcBef>
              <a:buFont typeface="+mj-lt"/>
              <a:buAutoNum type="arabicPeriod"/>
            </a:pPr>
            <a:r>
              <a:rPr lang="de-DE" altLang="de-DE" dirty="0">
                <a:latin typeface="Avenir Next" panose="020B0503020202020204" pitchFamily="34" charset="0"/>
              </a:rPr>
              <a:t>Es werden Fragen zur Vorlesung beantwortet </a:t>
            </a:r>
          </a:p>
          <a:p>
            <a:pPr marL="457200" indent="-457200" eaLnBrk="0" hangingPunct="0">
              <a:spcBef>
                <a:spcPct val="0"/>
              </a:spcBef>
              <a:buFont typeface="+mj-lt"/>
              <a:buAutoNum type="arabicPeriod"/>
            </a:pPr>
            <a:r>
              <a:rPr lang="de-DE" altLang="de-DE" dirty="0">
                <a:latin typeface="Avenir Next" panose="020B0503020202020204" pitchFamily="34" charset="0"/>
              </a:rPr>
              <a:t>Es hilft, um ein gutes allgemeines Verständnis für die empirische Forschung zu erlangen</a:t>
            </a: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kumimoji="0" lang="de-DE" altLang="de-DE" b="0" i="0" u="none" strike="noStrike" cap="none" normalizeH="0" baseline="0" dirty="0">
                <a:ln>
                  <a:noFill/>
                </a:ln>
                <a:effectLst/>
                <a:latin typeface="Avenir Next" panose="020B0503020202020204" pitchFamily="34" charset="0"/>
              </a:rPr>
              <a:t>Es werden Grundlagentexte besprochen und durchgearbeitet (Texte und VL-Inhalte sind klausurrelevant)</a:t>
            </a:r>
            <a:endParaRPr lang="de-DE" altLang="de-DE" sz="1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292896"/>
      </p:ext>
    </p:extLst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>
                <a:latin typeface="Avenir Book"/>
                <a:cs typeface="Avenir Book"/>
              </a:rPr>
              <a:t>Qualitative Methoden</a:t>
            </a:r>
            <a:endParaRPr lang="de-DE" dirty="0">
              <a:latin typeface="Avenir Book" panose="02000503020000020003" pitchFamily="2" charset="0"/>
            </a:endParaRPr>
          </a:p>
        </p:txBody>
      </p:sp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4294967295"/>
          </p:nvPr>
        </p:nvSpPr>
        <p:spPr>
          <a:xfrm>
            <a:off x="5852120" y="6480001"/>
            <a:ext cx="1600200" cy="27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>
                    <a:tint val="75000"/>
                  </a:schemeClr>
                </a:solidFill>
                <a:latin typeface="Avenir Next" charset="0"/>
                <a:ea typeface="Avenir Next" charset="0"/>
                <a:cs typeface="Avenir Next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A57C09D7-8E77-FC44-8727-202719A54FB0}" type="slidenum">
              <a:rPr lang="de-DE" smtClean="0"/>
              <a:pPr/>
              <a:t>26</a:t>
            </a:fld>
            <a:endParaRPr lang="de-DE" dirty="0"/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EE469EF3-0DB9-F74F-95D6-BB914E0926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Lehrstuhl Empirische Bildungsforschung</a:t>
            </a:r>
          </a:p>
        </p:txBody>
      </p:sp>
    </p:spTree>
    <p:extLst>
      <p:ext uri="{BB962C8B-B14F-4D97-AF65-F5344CB8AC3E}">
        <p14:creationId xmlns:p14="http://schemas.microsoft.com/office/powerpoint/2010/main" val="540914302"/>
      </p:ext>
    </p:extLst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BE0E60-6548-0C57-C557-1AC42E4DB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C0D72C-596A-A91A-AABF-ED09D684A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Avenir Book" panose="02000503020000020003" pitchFamily="2" charset="0"/>
              </a:rPr>
              <a:t>Qualitative Methoden - Tutorium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A69D7CA-4EB8-14C7-7E13-9926E239B5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7C09D7-8E77-FC44-8727-202719A54FB0}" type="slidenum">
              <a:rPr lang="de-DE" smtClean="0"/>
              <a:pPr/>
              <a:t>27</a:t>
            </a:fld>
            <a:endParaRPr lang="de-DE" dirty="0"/>
          </a:p>
        </p:txBody>
      </p:sp>
      <p:sp>
        <p:nvSpPr>
          <p:cNvPr id="9" name="Inhaltsplatzhalter 4">
            <a:extLst>
              <a:ext uri="{FF2B5EF4-FFF2-40B4-BE49-F238E27FC236}">
                <a16:creationId xmlns:a16="http://schemas.microsoft.com/office/drawing/2014/main" id="{AAC76A61-82D3-953C-30E7-5EDE77ECC81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567608" y="1628775"/>
            <a:ext cx="7488832" cy="4103688"/>
          </a:xfrm>
        </p:spPr>
        <p:txBody>
          <a:bodyPr/>
          <a:lstStyle/>
          <a:p>
            <a:pPr marL="400050" lvl="1" indent="0" algn="r">
              <a:buNone/>
            </a:pPr>
            <a:endParaRPr lang="de-DE" dirty="0">
              <a:solidFill>
                <a:schemeClr val="tx1">
                  <a:lumMod val="65000"/>
                  <a:lumOff val="35000"/>
                </a:schemeClr>
              </a:solidFill>
              <a:highlight>
                <a:srgbClr val="FFFF00"/>
              </a:highlight>
              <a:latin typeface="Avenir Book"/>
              <a:cs typeface="Avenir Book"/>
              <a:hlinkClick r:id="rId2"/>
            </a:endParaRPr>
          </a:p>
          <a:p>
            <a:pPr marL="0" indent="0" algn="r">
              <a:buNone/>
            </a:pP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</a:rPr>
              <a:t>Tutor: Philip </a:t>
            </a:r>
            <a:r>
              <a:rPr lang="de-DE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</a:rPr>
              <a:t>Döllinger</a:t>
            </a:r>
            <a:endParaRPr lang="de-DE" sz="1800" dirty="0">
              <a:solidFill>
                <a:schemeClr val="tx1">
                  <a:lumMod val="65000"/>
                  <a:lumOff val="35000"/>
                </a:schemeClr>
              </a:solidFill>
              <a:latin typeface="Avenir Light" panose="020B0402020203020204" pitchFamily="34" charset="77"/>
            </a:endParaRPr>
          </a:p>
          <a:p>
            <a:pPr marL="0" indent="0" algn="r">
              <a:buNone/>
            </a:pP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</a:rPr>
              <a:t>Lehrstuhl Empirische Bildungsforschung</a:t>
            </a:r>
            <a:b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</a:rPr>
            </a:b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</a:rPr>
              <a:t>Campus Hubland-Nord</a:t>
            </a:r>
            <a:b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</a:rPr>
            </a:b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</a:rPr>
              <a:t>Oswald-</a:t>
            </a:r>
            <a:r>
              <a:rPr lang="de-DE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</a:rPr>
              <a:t>Külpe</a:t>
            </a: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</a:rPr>
              <a:t>-Weg 86</a:t>
            </a:r>
            <a:b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</a:rPr>
            </a:b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</a:rPr>
              <a:t>D-97074 Würzburg</a:t>
            </a:r>
            <a:endParaRPr lang="de-DE" sz="1400" dirty="0">
              <a:solidFill>
                <a:schemeClr val="tx1">
                  <a:lumMod val="65000"/>
                  <a:lumOff val="35000"/>
                </a:schemeClr>
              </a:solidFill>
              <a:latin typeface="Avenir Light" panose="020B0402020203020204" pitchFamily="34" charset="77"/>
            </a:endParaRPr>
          </a:p>
          <a:p>
            <a:pPr marL="0" indent="0" algn="r">
              <a:buNone/>
            </a:pP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</a:rPr>
              <a:t>Zimmer: 02.010</a:t>
            </a:r>
          </a:p>
          <a:p>
            <a:pPr marL="400050" lvl="1" indent="0" algn="r">
              <a:buNone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Avenir Book"/>
                <a:cs typeface="Avenir Book"/>
                <a:hlinkClick r:id="rId2"/>
              </a:rPr>
              <a:t>philip.doellinger@uni-wuerzburg.de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Avenir Book"/>
                <a:cs typeface="Avenir Book"/>
              </a:rPr>
              <a:t>      </a:t>
            </a:r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D593A916-6CCD-2C15-1B2C-33834DAA5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67608" y="6525344"/>
            <a:ext cx="4284476" cy="270000"/>
          </a:xfrm>
        </p:spPr>
        <p:txBody>
          <a:bodyPr/>
          <a:lstStyle/>
          <a:p>
            <a:pPr>
              <a:defRPr/>
            </a:pPr>
            <a:r>
              <a:rPr lang="de-DE" dirty="0"/>
              <a:t>Lehrstuhl Empirische Bildungsforschung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8C0288E-9E97-0C3D-CA21-3C5450169A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7608" y="1743823"/>
            <a:ext cx="2677336" cy="387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981499"/>
      </p:ext>
    </p:extLst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Avenir Book" panose="02000503020000020003" pitchFamily="2" charset="0"/>
              </a:rPr>
              <a:t>Qualitative Methoden - Tutorium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7C09D7-8E77-FC44-8727-202719A54FB0}" type="slidenum">
              <a:rPr lang="de-DE" smtClean="0"/>
              <a:pPr/>
              <a:t>28</a:t>
            </a:fld>
            <a:endParaRPr lang="de-DE" dirty="0"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D80EAF9C-50B3-6D4D-893E-4413835B1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67608" y="6525344"/>
            <a:ext cx="4284476" cy="270000"/>
          </a:xfrm>
        </p:spPr>
        <p:txBody>
          <a:bodyPr/>
          <a:lstStyle/>
          <a:p>
            <a:pPr>
              <a:defRPr/>
            </a:pPr>
            <a:r>
              <a:rPr lang="de-DE" dirty="0"/>
              <a:t>Lehrstuhl Empirische Bildungsforschung</a:t>
            </a:r>
          </a:p>
        </p:txBody>
      </p:sp>
      <p:sp>
        <p:nvSpPr>
          <p:cNvPr id="9" name="Inhaltsplatzhalter 4">
            <a:extLst>
              <a:ext uri="{FF2B5EF4-FFF2-40B4-BE49-F238E27FC236}">
                <a16:creationId xmlns:a16="http://schemas.microsoft.com/office/drawing/2014/main" id="{5D3A57B6-21D6-584E-A251-1ACE38D1001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567608" y="1556792"/>
            <a:ext cx="6347792" cy="4103688"/>
          </a:xfrm>
        </p:spPr>
        <p:txBody>
          <a:bodyPr/>
          <a:lstStyle/>
          <a:p>
            <a:pPr marL="0" indent="0">
              <a:buNone/>
            </a:pPr>
            <a:endParaRPr lang="de-DE" dirty="0">
              <a:solidFill>
                <a:schemeClr val="tx1">
                  <a:lumMod val="65000"/>
                  <a:lumOff val="35000"/>
                </a:schemeClr>
              </a:solidFill>
              <a:latin typeface="Avenir Book"/>
              <a:cs typeface="Avenir Book"/>
            </a:endParaRPr>
          </a:p>
          <a:p>
            <a:pPr marL="0" indent="0" algn="ctr">
              <a:buNone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Avenir Next" panose="020B0503020202020204" pitchFamily="34" charset="0"/>
                <a:cs typeface="Avenir Book"/>
              </a:rPr>
              <a:t>Termin Tutorium </a:t>
            </a:r>
          </a:p>
          <a:p>
            <a:pPr marL="0" indent="0" algn="ctr">
              <a:buNone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Avenir Next" panose="020B0503020202020204" pitchFamily="34" charset="0"/>
                <a:cs typeface="Avenir Book"/>
              </a:rPr>
              <a:t>Wöchentlich donnerstags, 08:00 – 10:00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Avenir Next" panose="020B0503020202020204" pitchFamily="34" charset="0"/>
                <a:cs typeface="Broadway" panose="020F0502020204030204" pitchFamily="34" charset="0"/>
              </a:rPr>
              <a:t>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 Next" panose="020B0503020202020204" pitchFamily="34" charset="0"/>
                <a:cs typeface="Broadway" panose="020F0502020204030204" pitchFamily="34" charset="0"/>
              </a:rPr>
              <a:t>c.t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Avenir Next" panose="020B0503020202020204" pitchFamily="34" charset="0"/>
                <a:cs typeface="Broadway" panose="020F0502020204030204" pitchFamily="34" charset="0"/>
              </a:rPr>
              <a:t>. </a:t>
            </a:r>
          </a:p>
          <a:p>
            <a:pPr marL="0" indent="0" algn="ctr">
              <a:buNone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Avenir Next" panose="020B0503020202020204" pitchFamily="34" charset="0"/>
                <a:cs typeface="Avenir Book"/>
              </a:rPr>
              <a:t>Erste Sitzung: Donnerstag, 12.11. 2026</a:t>
            </a:r>
          </a:p>
          <a:p>
            <a:pPr marL="0" indent="0" algn="ctr">
              <a:buNone/>
            </a:pPr>
            <a:r>
              <a:rPr lang="de-DE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venir Light" panose="020B0402020203020204" pitchFamily="34" charset="77"/>
              </a:rPr>
              <a:t>Bibliotheks- und Seminarzentrum</a:t>
            </a:r>
          </a:p>
          <a:p>
            <a:pPr marL="400050" lvl="1" indent="0" algn="ctr">
              <a:buNone/>
            </a:pPr>
            <a:r>
              <a:rPr lang="de-DE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  <a:cs typeface="Avenir Book"/>
              </a:rPr>
              <a:t>Raum 00.211 (</a:t>
            </a:r>
            <a:r>
              <a:rPr lang="de-DE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</a:rPr>
              <a:t>Erdgeschoss)</a:t>
            </a:r>
            <a:endParaRPr lang="de-DE" sz="2200" dirty="0">
              <a:solidFill>
                <a:schemeClr val="tx1">
                  <a:lumMod val="65000"/>
                  <a:lumOff val="35000"/>
                </a:schemeClr>
              </a:solidFill>
              <a:latin typeface="Avenir Light" panose="020B0402020203020204" pitchFamily="34" charset="77"/>
              <a:cs typeface="Avenir Book"/>
            </a:endParaRPr>
          </a:p>
          <a:p>
            <a:pPr marL="0" indent="0">
              <a:buNone/>
            </a:pPr>
            <a:endParaRPr lang="de-DE" dirty="0"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4110360135"/>
      </p:ext>
    </p:extLst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8A471C-0444-6ACA-9278-995551FAE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3F9ACA-4168-B93D-156F-F5091AD09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Avenir Book" panose="02000503020000020003" pitchFamily="2" charset="0"/>
              </a:rPr>
              <a:t>Qualitative Methoden - Tutorium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8240B65B-50CC-7D46-4830-1610D518E1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7C09D7-8E77-FC44-8727-202719A54FB0}" type="slidenum">
              <a:rPr lang="de-DE" smtClean="0"/>
              <a:pPr/>
              <a:t>29</a:t>
            </a:fld>
            <a:endParaRPr lang="de-DE" dirty="0"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DF43778D-F83F-FB33-E0B0-723B8C398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67608" y="6525344"/>
            <a:ext cx="4284476" cy="270000"/>
          </a:xfrm>
        </p:spPr>
        <p:txBody>
          <a:bodyPr/>
          <a:lstStyle/>
          <a:p>
            <a:pPr>
              <a:defRPr/>
            </a:pPr>
            <a:r>
              <a:rPr lang="de-DE" dirty="0"/>
              <a:t>Lehrstuhl Empirische Bildungsforschung</a:t>
            </a:r>
          </a:p>
        </p:txBody>
      </p:sp>
      <p:sp>
        <p:nvSpPr>
          <p:cNvPr id="9" name="Inhaltsplatzhalter 4">
            <a:extLst>
              <a:ext uri="{FF2B5EF4-FFF2-40B4-BE49-F238E27FC236}">
                <a16:creationId xmlns:a16="http://schemas.microsoft.com/office/drawing/2014/main" id="{A72DF111-E0AD-1136-A18A-A715955DDE3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567608" y="1556792"/>
            <a:ext cx="6347792" cy="4103688"/>
          </a:xfrm>
        </p:spPr>
        <p:txBody>
          <a:bodyPr/>
          <a:lstStyle/>
          <a:p>
            <a:pPr marL="0" indent="0">
              <a:buNone/>
            </a:pPr>
            <a:endParaRPr lang="de-DE" dirty="0">
              <a:solidFill>
                <a:schemeClr val="tx1">
                  <a:lumMod val="65000"/>
                  <a:lumOff val="35000"/>
                </a:schemeClr>
              </a:solidFill>
              <a:latin typeface="Avenir Book"/>
              <a:cs typeface="Avenir Book"/>
            </a:endParaRPr>
          </a:p>
          <a:p>
            <a:pPr marL="0" indent="0" algn="ctr">
              <a:buNone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Avenir Next" panose="020B0503020202020204" pitchFamily="34" charset="0"/>
                <a:cs typeface="Avenir Book"/>
              </a:rPr>
              <a:t>Termin Tutorium:</a:t>
            </a:r>
          </a:p>
          <a:p>
            <a:pPr marL="0" indent="0" algn="ctr">
              <a:buNone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Avenir Next" panose="020B0503020202020204" pitchFamily="34" charset="0"/>
                <a:cs typeface="Avenir Book"/>
              </a:rPr>
              <a:t>Wöchentlich montags, 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Avenir Next" panose="020B0503020202020204" pitchFamily="34" charset="0"/>
                <a:cs typeface="Broadway" panose="020F0502020204030204" pitchFamily="34" charset="0"/>
              </a:rPr>
              <a:t>14:00 – 16:00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 Next" panose="020B0503020202020204" pitchFamily="34" charset="0"/>
                <a:cs typeface="Broadway" panose="020F0502020204030204" pitchFamily="34" charset="0"/>
              </a:rPr>
              <a:t>c.t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Avenir Next" panose="020B0503020202020204" pitchFamily="34" charset="0"/>
                <a:cs typeface="Broadway" panose="020F0502020204030204" pitchFamily="34" charset="0"/>
              </a:rPr>
              <a:t>. </a:t>
            </a:r>
          </a:p>
          <a:p>
            <a:pPr marL="0" indent="0" algn="ctr">
              <a:buNone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Avenir Next" panose="020B0503020202020204" pitchFamily="34" charset="0"/>
                <a:cs typeface="Avenir Book"/>
              </a:rPr>
              <a:t>Erste Sitzung: Montag, 12.11. 2026</a:t>
            </a:r>
          </a:p>
          <a:p>
            <a:pPr marL="0" indent="0" algn="ctr">
              <a:buNone/>
            </a:pPr>
            <a:r>
              <a:rPr lang="de-DE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venir Light" panose="020B0402020203020204" pitchFamily="34" charset="77"/>
              </a:rPr>
              <a:t>Bibliotheks- und Seminarzentrum</a:t>
            </a:r>
          </a:p>
          <a:p>
            <a:pPr marL="400050" lvl="1" indent="0" algn="ctr">
              <a:buNone/>
            </a:pPr>
            <a:r>
              <a:rPr lang="de-DE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  <a:cs typeface="Avenir Book"/>
              </a:rPr>
              <a:t>online</a:t>
            </a:r>
          </a:p>
          <a:p>
            <a:pPr marL="0" indent="0">
              <a:buNone/>
            </a:pPr>
            <a:endParaRPr lang="de-DE" dirty="0"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3618900282"/>
      </p:ext>
    </p:extLst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>
                <a:latin typeface="Avenir Book" panose="02000503020000020003" pitchFamily="2" charset="0"/>
              </a:rPr>
              <a:t>Quantitative Methoden</a:t>
            </a:r>
          </a:p>
        </p:txBody>
      </p:sp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Lehrstuhl Empirische Bildungsforschung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4294967295"/>
          </p:nvPr>
        </p:nvSpPr>
        <p:spPr>
          <a:xfrm>
            <a:off x="5852120" y="6480001"/>
            <a:ext cx="1600200" cy="27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>
                    <a:tint val="75000"/>
                  </a:schemeClr>
                </a:solidFill>
                <a:latin typeface="Avenir Next" charset="0"/>
                <a:ea typeface="Avenir Next" charset="0"/>
                <a:cs typeface="Avenir Next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A57C09D7-8E77-FC44-8727-202719A54FB0}" type="slidenum">
              <a:rPr lang="de-DE" smtClean="0"/>
              <a:pPr/>
              <a:t>30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16041205"/>
      </p:ext>
    </p:extLst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80457" y="901602"/>
            <a:ext cx="8238309" cy="511175"/>
          </a:xfrm>
        </p:spPr>
        <p:txBody>
          <a:bodyPr/>
          <a:lstStyle/>
          <a:p>
            <a:r>
              <a:rPr lang="de-DE" dirty="0">
                <a:latin typeface="Avenir Book" panose="02000503020000020003" pitchFamily="2" charset="0"/>
              </a:rPr>
              <a:t>Quantitative Methoden – Tutorium 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7C09D7-8E77-FC44-8727-202719A54FB0}" type="slidenum">
              <a:rPr lang="de-DE" smtClean="0"/>
              <a:pPr/>
              <a:t>31</a:t>
            </a:fld>
            <a:endParaRPr lang="de-DE" dirty="0"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9D9E0DCA-0425-1A45-9784-BDC8B52D4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67608" y="6525344"/>
            <a:ext cx="4284476" cy="270000"/>
          </a:xfrm>
        </p:spPr>
        <p:txBody>
          <a:bodyPr/>
          <a:lstStyle/>
          <a:p>
            <a:pPr>
              <a:defRPr/>
            </a:pPr>
            <a:r>
              <a:rPr lang="de-DE" dirty="0"/>
              <a:t>Lehrstuhl Empirische Bildungsforschung</a:t>
            </a:r>
          </a:p>
        </p:txBody>
      </p:sp>
      <p:sp>
        <p:nvSpPr>
          <p:cNvPr id="8" name="Inhaltsplatzhalter 4">
            <a:extLst>
              <a:ext uri="{FF2B5EF4-FFF2-40B4-BE49-F238E27FC236}">
                <a16:creationId xmlns:a16="http://schemas.microsoft.com/office/drawing/2014/main" id="{06764EA3-FC4D-B447-AF95-EC836235181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567608" y="1592796"/>
            <a:ext cx="7089579" cy="4103688"/>
          </a:xfrm>
        </p:spPr>
        <p:txBody>
          <a:bodyPr/>
          <a:lstStyle/>
          <a:p>
            <a:pPr marL="0" indent="0" algn="r">
              <a:buNone/>
            </a:pPr>
            <a:br>
              <a:rPr lang="de-DE" sz="1800" dirty="0">
                <a:solidFill>
                  <a:srgbClr val="000000"/>
                </a:solidFill>
                <a:latin typeface="Avenir Light" panose="020B0402020203020204" pitchFamily="34" charset="77"/>
              </a:rPr>
            </a:b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</a:rPr>
              <a:t>Tutorin: Emma Ludwig</a:t>
            </a:r>
            <a:b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</a:rPr>
            </a:b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</a:rPr>
              <a:t>Lehrstuhl Empirische Bildungsforschung</a:t>
            </a:r>
            <a:b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</a:rPr>
            </a:b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</a:rPr>
              <a:t>Campus Hubland-Nord</a:t>
            </a:r>
            <a:b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</a:rPr>
            </a:b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</a:rPr>
              <a:t>Oswald-</a:t>
            </a:r>
            <a:r>
              <a:rPr lang="de-DE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</a:rPr>
              <a:t>Külpe</a:t>
            </a: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</a:rPr>
              <a:t>-Weg 86</a:t>
            </a:r>
            <a:b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</a:rPr>
            </a:b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</a:rPr>
              <a:t>D-97074 Würzburg</a:t>
            </a:r>
            <a:endParaRPr lang="de-DE" sz="1400" dirty="0">
              <a:solidFill>
                <a:schemeClr val="tx1">
                  <a:lumMod val="65000"/>
                  <a:lumOff val="35000"/>
                </a:schemeClr>
              </a:solidFill>
              <a:latin typeface="Avenir Light" panose="020B0402020203020204" pitchFamily="34" charset="77"/>
            </a:endParaRPr>
          </a:p>
          <a:p>
            <a:pPr marL="0" indent="0" algn="r">
              <a:buNone/>
            </a:pP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</a:rPr>
              <a:t>Zimmer: 02.010</a:t>
            </a:r>
          </a:p>
          <a:p>
            <a:pPr marL="0" indent="0" algn="r">
              <a:buNone/>
            </a:pP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Book"/>
                <a:cs typeface="Avenir Book"/>
                <a:hlinkClick r:id="rId2"/>
              </a:rPr>
              <a:t>emma.ludwig@uni-wuerzburg.de</a:t>
            </a:r>
            <a:endParaRPr lang="de-DE" sz="1800" dirty="0">
              <a:solidFill>
                <a:schemeClr val="tx1">
                  <a:lumMod val="65000"/>
                  <a:lumOff val="35000"/>
                </a:schemeClr>
              </a:solidFill>
              <a:latin typeface="Avenir Book"/>
              <a:cs typeface="Avenir Book"/>
            </a:endParaRPr>
          </a:p>
          <a:p>
            <a:pPr marL="0" indent="0" algn="r">
              <a:buNone/>
            </a:pP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 Book"/>
                <a:cs typeface="Avenir Book"/>
              </a:rPr>
              <a:t>  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651E346-31D5-98B3-6D76-770CEEF0DB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937914" y="2330190"/>
            <a:ext cx="38227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104093"/>
      </p:ext>
    </p:extLst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80457" y="901602"/>
            <a:ext cx="8743406" cy="511175"/>
          </a:xfrm>
        </p:spPr>
        <p:txBody>
          <a:bodyPr/>
          <a:lstStyle/>
          <a:p>
            <a:r>
              <a:rPr lang="de-DE" dirty="0">
                <a:latin typeface="Avenir Book" panose="02000503020000020003" pitchFamily="2" charset="0"/>
              </a:rPr>
              <a:t>Quantitative Methoden –Tutorium 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7C09D7-8E77-FC44-8727-202719A54FB0}" type="slidenum">
              <a:rPr lang="de-DE" smtClean="0"/>
              <a:pPr/>
              <a:t>32</a:t>
            </a:fld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0"/>
          </p:nvPr>
        </p:nvSpPr>
        <p:spPr>
          <a:xfrm>
            <a:off x="2567609" y="1773584"/>
            <a:ext cx="6409031" cy="4103688"/>
          </a:xfrm>
        </p:spPr>
        <p:txBody>
          <a:bodyPr anchor="ctr"/>
          <a:lstStyle/>
          <a:p>
            <a:pPr marL="0" indent="0" algn="ctr">
              <a:buNone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  <a:cs typeface="Avenir Book"/>
              </a:rPr>
              <a:t>Termin Tutorium:</a:t>
            </a:r>
          </a:p>
          <a:p>
            <a:pPr marL="0" indent="0" algn="ctr">
              <a:buNone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  <a:cs typeface="Avenir Book"/>
              </a:rPr>
              <a:t>Wöchentlich donnerstags, 12 – 14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  <a:cs typeface="Avenir Book"/>
              </a:rPr>
              <a:t>c.t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  <a:cs typeface="Avenir Book"/>
              </a:rPr>
              <a:t>. </a:t>
            </a:r>
          </a:p>
          <a:p>
            <a:pPr marL="0" indent="0" algn="ctr">
              <a:buNone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  <a:cs typeface="Avenir Book"/>
              </a:rPr>
              <a:t>Erste Sitzung: Donnerstag, 29.10.2026</a:t>
            </a:r>
          </a:p>
          <a:p>
            <a:pPr marL="0" indent="0" algn="ctr">
              <a:buNone/>
            </a:pPr>
            <a:r>
              <a:rPr lang="de-DE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venir Light" panose="020B0402020203020204" pitchFamily="34" charset="77"/>
              </a:rPr>
              <a:t>Bibliotheks- und Seminarzentrum</a:t>
            </a:r>
          </a:p>
          <a:p>
            <a:pPr marL="0" indent="0" algn="ctr">
              <a:buNone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  <a:cs typeface="Avenir Book"/>
              </a:rPr>
              <a:t>Raum 00.211 (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</a:rPr>
              <a:t>Erdgeschoss)</a:t>
            </a:r>
            <a:endParaRPr lang="de-DE" b="1" dirty="0">
              <a:solidFill>
                <a:schemeClr val="tx1">
                  <a:lumMod val="65000"/>
                  <a:lumOff val="35000"/>
                </a:schemeClr>
              </a:solidFill>
              <a:latin typeface="Avenir Book"/>
            </a:endParaRPr>
          </a:p>
          <a:p>
            <a:pPr marL="400050" lvl="1" indent="0">
              <a:buNone/>
            </a:pPr>
            <a:endParaRPr lang="de-DE" sz="2200" b="1" dirty="0">
              <a:solidFill>
                <a:schemeClr val="tx1">
                  <a:lumMod val="65000"/>
                  <a:lumOff val="35000"/>
                </a:schemeClr>
              </a:solidFill>
              <a:highlight>
                <a:srgbClr val="FFFF00"/>
              </a:highlight>
              <a:latin typeface="Avenir Book"/>
              <a:cs typeface="Avenir Book"/>
            </a:endParaRPr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9D9E0DCA-0425-1A45-9784-BDC8B52D4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67608" y="6525344"/>
            <a:ext cx="4284476" cy="270000"/>
          </a:xfrm>
        </p:spPr>
        <p:txBody>
          <a:bodyPr/>
          <a:lstStyle/>
          <a:p>
            <a:pPr>
              <a:defRPr/>
            </a:pPr>
            <a:r>
              <a:rPr lang="de-DE" dirty="0"/>
              <a:t>Lehrstuhl Empirische Bildungsforschung</a:t>
            </a:r>
          </a:p>
        </p:txBody>
      </p:sp>
    </p:spTree>
    <p:extLst>
      <p:ext uri="{BB962C8B-B14F-4D97-AF65-F5344CB8AC3E}">
        <p14:creationId xmlns:p14="http://schemas.microsoft.com/office/powerpoint/2010/main" val="4014247367"/>
      </p:ext>
    </p:extLst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>
                <a:latin typeface="Avenir Book"/>
                <a:cs typeface="Avenir Book"/>
              </a:rPr>
              <a:t>Allgemeine Informationen</a:t>
            </a:r>
            <a:endParaRPr lang="de-DE" dirty="0"/>
          </a:p>
        </p:txBody>
      </p:sp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Lehrstuhl Empirische Bildungsforschung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4294967295"/>
          </p:nvPr>
        </p:nvSpPr>
        <p:spPr>
          <a:xfrm>
            <a:off x="5852120" y="6480001"/>
            <a:ext cx="1600200" cy="27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>
                    <a:tint val="75000"/>
                  </a:schemeClr>
                </a:solidFill>
                <a:latin typeface="Avenir Next" charset="0"/>
                <a:ea typeface="Avenir Next" charset="0"/>
                <a:cs typeface="Avenir Next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A57C09D7-8E77-FC44-8727-202719A54FB0}" type="slidenum">
              <a:rPr lang="de-DE" smtClean="0"/>
              <a:pPr/>
              <a:t>33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2693832"/>
      </p:ext>
    </p:extLst>
  </p:cSld>
  <p:clrMapOvr>
    <a:masterClrMapping/>
  </p:clrMapOvr>
  <p:transition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34814" y="901602"/>
            <a:ext cx="6385200" cy="511175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  <a:latin typeface="Avenir Book" panose="02000503020000020003" pitchFamily="2" charset="0"/>
              </a:rPr>
              <a:t>Allgemeine Informationen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7C09D7-8E77-FC44-8727-202719A54FB0}" type="slidenum">
              <a:rPr lang="de-DE" smtClean="0"/>
              <a:pPr/>
              <a:t>34</a:t>
            </a:fld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0"/>
          </p:nvPr>
        </p:nvSpPr>
        <p:spPr>
          <a:xfrm>
            <a:off x="2567608" y="1772817"/>
            <a:ext cx="6696744" cy="4536503"/>
          </a:xfr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de-DE" dirty="0">
                <a:latin typeface="Avenir Next" panose="020B0503020202020204" pitchFamily="34" charset="0"/>
                <a:cs typeface="Avenir Book"/>
              </a:rPr>
              <a:t>Teilnahme ist nicht verpflichtend, aber hilfreich</a:t>
            </a:r>
          </a:p>
          <a:p>
            <a:pPr>
              <a:lnSpc>
                <a:spcPct val="100000"/>
              </a:lnSpc>
            </a:pPr>
            <a:r>
              <a:rPr lang="de-DE" dirty="0">
                <a:latin typeface="Avenir Next" panose="020B0503020202020204" pitchFamily="34" charset="0"/>
                <a:cs typeface="Avenir Book"/>
              </a:rPr>
              <a:t>Für alle ohne Platz: Geht in die Vorlesungen! </a:t>
            </a:r>
          </a:p>
          <a:p>
            <a:pPr>
              <a:lnSpc>
                <a:spcPct val="100000"/>
              </a:lnSpc>
            </a:pPr>
            <a:r>
              <a:rPr lang="de-DE" dirty="0">
                <a:latin typeface="Avenir Next" panose="020B0503020202020204" pitchFamily="34" charset="0"/>
                <a:cs typeface="Avenir Book"/>
              </a:rPr>
              <a:t>Wir arbeiten mit der klausurrelevanten Literatur </a:t>
            </a:r>
          </a:p>
          <a:p>
            <a:pPr>
              <a:lnSpc>
                <a:spcPct val="100000"/>
              </a:lnSpc>
            </a:pPr>
            <a:r>
              <a:rPr lang="de-DE" dirty="0">
                <a:latin typeface="Avenir Next" panose="020B0503020202020204" pitchFamily="34" charset="0"/>
                <a:cs typeface="Avenir Book"/>
              </a:rPr>
              <a:t>Wöchentliche Vorbereitung: </a:t>
            </a:r>
            <a:br>
              <a:rPr lang="de-DE" dirty="0">
                <a:latin typeface="Avenir Next" panose="020B0503020202020204" pitchFamily="34" charset="0"/>
                <a:cs typeface="Avenir Book"/>
              </a:rPr>
            </a:br>
            <a:r>
              <a:rPr lang="de-DE" dirty="0">
                <a:latin typeface="Avenir Next" panose="020B0503020202020204" pitchFamily="34" charset="0"/>
                <a:cs typeface="Avenir Book"/>
              </a:rPr>
              <a:t>Aufgaben bearbeiten, Fragen sammeln,</a:t>
            </a:r>
            <a:br>
              <a:rPr lang="de-DE" dirty="0">
                <a:latin typeface="Avenir Next" panose="020B0503020202020204" pitchFamily="34" charset="0"/>
                <a:cs typeface="Avenir Book"/>
              </a:rPr>
            </a:br>
            <a:r>
              <a:rPr lang="de-DE" b="1" dirty="0">
                <a:latin typeface="Avenir Next" panose="020B0503020202020204" pitchFamily="34" charset="0"/>
                <a:cs typeface="Avenir Book"/>
              </a:rPr>
              <a:t>Texte lesen</a:t>
            </a:r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9D9E0DCA-0425-1A45-9784-BDC8B52D4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67608" y="6525344"/>
            <a:ext cx="4284476" cy="270000"/>
          </a:xfrm>
        </p:spPr>
        <p:txBody>
          <a:bodyPr/>
          <a:lstStyle/>
          <a:p>
            <a:pPr>
              <a:defRPr/>
            </a:pPr>
            <a:r>
              <a:rPr lang="de-DE" dirty="0"/>
              <a:t>Lehrstuhl Empirische Bildungsforschung</a:t>
            </a:r>
          </a:p>
        </p:txBody>
      </p:sp>
    </p:spTree>
    <p:extLst>
      <p:ext uri="{BB962C8B-B14F-4D97-AF65-F5344CB8AC3E}">
        <p14:creationId xmlns:p14="http://schemas.microsoft.com/office/powerpoint/2010/main" val="3565988408"/>
      </p:ext>
    </p:extLst>
  </p:cSld>
  <p:clrMapOvr>
    <a:masterClrMapping/>
  </p:clrMapOvr>
  <p:transition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CD4DBD-B212-272F-1C92-878F8B98E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9785" y="835894"/>
            <a:ext cx="9648478" cy="511175"/>
          </a:xfrm>
        </p:spPr>
        <p:txBody>
          <a:bodyPr/>
          <a:lstStyle/>
          <a:p>
            <a:r>
              <a:rPr lang="de-DE" sz="3200" dirty="0"/>
              <a:t>Alle Infos findet ihr auch auf der Homepage des Lehrstuhls für Empirische Bildungsforschung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E636249-C6DD-ABF3-773D-0E3573A224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7C09D7-8E77-FC44-8727-202719A54FB0}" type="slidenum">
              <a:rPr lang="de-DE" smtClean="0"/>
              <a:pPr/>
              <a:t>35</a:t>
            </a:fld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6858B54-930F-5B3B-FDE9-BCD377CAA26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de-DE" dirty="0">
              <a:hlinkClick r:id="" action="ppaction://noaction"/>
            </a:endParaRPr>
          </a:p>
          <a:p>
            <a:pPr marL="0" indent="0">
              <a:buNone/>
            </a:pPr>
            <a:endParaRPr lang="de-DE" dirty="0">
              <a:hlinkClick r:id="" action="ppaction://noaction"/>
            </a:endParaRPr>
          </a:p>
          <a:p>
            <a:pPr marL="0" indent="0">
              <a:buNone/>
            </a:pPr>
            <a:r>
              <a:rPr lang="de-DE" dirty="0">
                <a:hlinkClick r:id="" action="ppaction://noaction"/>
              </a:rPr>
              <a:t>https://www.paedagogik.uni-wuerzburg.de/bildungsforschung/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E802B6D-F14B-06FF-0CF7-87F6E5455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Lehrstuhl Empirische Bildungsforschung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E0A0FF8-5402-FA22-CA49-0C12812223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477" y="3054556"/>
            <a:ext cx="2454548" cy="2407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298768"/>
      </p:ext>
    </p:extLst>
  </p:cSld>
  <p:clrMapOvr>
    <a:masterClrMapping/>
  </p:clrMapOvr>
  <p:transition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Avenir Book" panose="02000503020000020003" pitchFamily="2" charset="0"/>
              </a:rPr>
              <a:t>Noch Fragen?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7C09D7-8E77-FC44-8727-202719A54FB0}" type="slidenum">
              <a:rPr lang="de-DE" smtClean="0"/>
              <a:pPr/>
              <a:t>36</a:t>
            </a:fld>
            <a:endParaRPr lang="de-DE" dirty="0"/>
          </a:p>
        </p:txBody>
      </p:sp>
      <p:pic>
        <p:nvPicPr>
          <p:cNvPr id="6" name="Bild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07768" y="1772816"/>
            <a:ext cx="3960440" cy="3960440"/>
          </a:xfrm>
          <a:prstGeom prst="rect">
            <a:avLst/>
          </a:prstGeom>
        </p:spPr>
      </p:pic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3EB87022-9D62-0545-B84A-74B7BEFCF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67608" y="6525344"/>
            <a:ext cx="4284476" cy="270000"/>
          </a:xfrm>
        </p:spPr>
        <p:txBody>
          <a:bodyPr/>
          <a:lstStyle/>
          <a:p>
            <a:pPr>
              <a:defRPr/>
            </a:pPr>
            <a:r>
              <a:rPr lang="de-DE" dirty="0"/>
              <a:t>Lehrstuhl Empirische Bildungsforschung</a:t>
            </a:r>
          </a:p>
        </p:txBody>
      </p:sp>
    </p:spTree>
    <p:extLst>
      <p:ext uri="{BB962C8B-B14F-4D97-AF65-F5344CB8AC3E}">
        <p14:creationId xmlns:p14="http://schemas.microsoft.com/office/powerpoint/2010/main" val="1682720137"/>
      </p:ext>
    </p:extLst>
  </p:cSld>
  <p:clrMapOvr>
    <a:masterClrMapping/>
  </p:clrMapOvr>
  <p:transition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9FD2D15-4DD1-0C90-9387-3464FD7617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36575" indent="-360363">
              <a:buFont typeface="Wingdings" panose="05000000000000000000" pitchFamily="2" charset="2"/>
              <a:buChar char="v"/>
            </a:pPr>
            <a:r>
              <a:rPr lang="de-DE" sz="1600" dirty="0"/>
              <a:t>Was mache ich nach dem Studium?</a:t>
            </a:r>
          </a:p>
          <a:p>
            <a:pPr marL="536575" indent="-360363">
              <a:buFont typeface="Wingdings" panose="05000000000000000000" pitchFamily="2" charset="2"/>
              <a:buChar char="v"/>
            </a:pPr>
            <a:r>
              <a:rPr lang="de-DE" sz="1600" dirty="0"/>
              <a:t>Welche pädagogischen Handlungsfelder gibt es?</a:t>
            </a:r>
          </a:p>
          <a:p>
            <a:pPr marL="536575" indent="-360363">
              <a:buFont typeface="Wingdings" panose="05000000000000000000" pitchFamily="2" charset="2"/>
              <a:buChar char="v"/>
            </a:pPr>
            <a:r>
              <a:rPr lang="de-DE" sz="1600" dirty="0"/>
              <a:t>Was lerne ich im Studium? Wie kann ich mein Wissen auf die Praxis beziehen? </a:t>
            </a:r>
          </a:p>
          <a:p>
            <a:pPr marL="536575" indent="-360363">
              <a:buFont typeface="Wingdings" panose="05000000000000000000" pitchFamily="2" charset="2"/>
              <a:buChar char="v"/>
            </a:pPr>
            <a:r>
              <a:rPr lang="de-DE" sz="1600" dirty="0"/>
              <a:t>Wo arbeiten </a:t>
            </a:r>
            <a:r>
              <a:rPr lang="de-DE" sz="1600" dirty="0" err="1"/>
              <a:t>Absolvent:innen</a:t>
            </a:r>
            <a:r>
              <a:rPr lang="de-DE" sz="1600" dirty="0"/>
              <a:t> der Pädagogik?</a:t>
            </a:r>
          </a:p>
          <a:p>
            <a:pPr marL="536575" indent="-360363">
              <a:buFont typeface="Wingdings" panose="05000000000000000000" pitchFamily="2" charset="2"/>
              <a:buChar char="v"/>
            </a:pPr>
            <a:r>
              <a:rPr lang="de-DE" sz="1600" dirty="0"/>
              <a:t>Was sind Herausforderungen beim Berufseinstieg?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 err="1"/>
              <a:t>Referent:innen</a:t>
            </a:r>
            <a:r>
              <a:rPr lang="de-DE" dirty="0"/>
              <a:t> werden über das Studienportal in Kürze bekannt gegeben!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3019D46-FD1D-9BB7-9EFD-BAE616839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Termin vormerken!</a:t>
            </a:r>
          </a:p>
        </p:txBody>
      </p:sp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CB71F3DF-6AA2-7AA8-5EB8-61C335C8AC7A}"/>
              </a:ext>
            </a:extLst>
          </p:cNvPr>
          <p:cNvPicPr>
            <a:picLocks noGrp="1" noChangeAspect="1"/>
          </p:cNvPicPr>
          <p:nvPr>
            <p:ph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2" y="0"/>
            <a:ext cx="54863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808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7">
            <a:extLst>
              <a:ext uri="{FF2B5EF4-FFF2-40B4-BE49-F238E27FC236}">
                <a16:creationId xmlns:a16="http://schemas.microsoft.com/office/drawing/2014/main" id="{56C34238-1376-BD36-4304-3DD2B4B8D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5367" y="2225629"/>
            <a:ext cx="3728993" cy="281010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de-DE" sz="2400" dirty="0">
                <a:solidFill>
                  <a:srgbClr val="0D437D"/>
                </a:solidFill>
                <a:latin typeface="+mj-lt"/>
              </a:rPr>
              <a:t>Alles </a:t>
            </a:r>
            <a:r>
              <a:rPr lang="en-US" altLang="de-DE" sz="2400" dirty="0" err="1">
                <a:solidFill>
                  <a:srgbClr val="0D437D"/>
                </a:solidFill>
                <a:latin typeface="+mj-lt"/>
              </a:rPr>
              <a:t>Wissenswerte</a:t>
            </a:r>
            <a:r>
              <a:rPr lang="en-US" altLang="de-DE" sz="2400" dirty="0">
                <a:solidFill>
                  <a:srgbClr val="0D437D"/>
                </a:solidFill>
                <a:latin typeface="+mj-lt"/>
              </a:rPr>
              <a:t> </a:t>
            </a:r>
            <a:r>
              <a:rPr lang="en-US" altLang="de-DE" sz="2400" dirty="0" err="1">
                <a:solidFill>
                  <a:srgbClr val="0D437D"/>
                </a:solidFill>
                <a:latin typeface="+mj-lt"/>
              </a:rPr>
              <a:t>unter</a:t>
            </a:r>
            <a:r>
              <a:rPr lang="en-US" altLang="de-DE" sz="2400" dirty="0">
                <a:solidFill>
                  <a:srgbClr val="0D437D"/>
                </a:solidFill>
                <a:latin typeface="+mj-lt"/>
              </a:rPr>
              <a:t>: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de-DE" dirty="0">
                <a:latin typeface="MetaNormal-Roman" panose="02000503000000000000" pitchFamily="2" charset="0"/>
              </a:rPr>
              <a:t> 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46CC31D2-FF65-D310-08E6-C945B5C40541}"/>
              </a:ext>
            </a:extLst>
          </p:cNvPr>
          <p:cNvSpPr txBox="1"/>
          <p:nvPr/>
        </p:nvSpPr>
        <p:spPr>
          <a:xfrm>
            <a:off x="1915885" y="723014"/>
            <a:ext cx="7367452" cy="1595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de-DE" sz="3600" dirty="0" err="1">
                <a:latin typeface="MetaBold-Roman"/>
              </a:rPr>
              <a:t>Vielen</a:t>
            </a:r>
            <a:r>
              <a:rPr lang="en-US" altLang="de-DE" sz="3600" dirty="0">
                <a:latin typeface="MetaBold-Roman"/>
              </a:rPr>
              <a:t> Dank für </a:t>
            </a:r>
            <a:r>
              <a:rPr lang="en-US" altLang="de-DE" sz="3600" dirty="0" err="1">
                <a:latin typeface="MetaBold-Roman"/>
              </a:rPr>
              <a:t>Ihre</a:t>
            </a:r>
            <a:r>
              <a:rPr lang="en-US" altLang="de-DE" sz="3600" dirty="0">
                <a:latin typeface="MetaBold-Roman"/>
              </a:rPr>
              <a:t> </a:t>
            </a:r>
            <a:r>
              <a:rPr lang="en-US" altLang="de-DE" sz="3600" dirty="0" err="1">
                <a:latin typeface="MetaBold-Roman"/>
              </a:rPr>
              <a:t>Aufmerksamkeit</a:t>
            </a:r>
            <a:r>
              <a:rPr lang="en-US" altLang="de-DE" sz="3600" dirty="0">
                <a:latin typeface="MetaBold-Roman"/>
              </a:rPr>
              <a:t>!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de-DE" sz="3600" dirty="0" err="1">
                <a:latin typeface="MetaBold-Roman"/>
              </a:rPr>
              <a:t>Welche</a:t>
            </a:r>
            <a:r>
              <a:rPr lang="en-US" altLang="de-DE" sz="3600" dirty="0">
                <a:latin typeface="MetaBold-Roman"/>
              </a:rPr>
              <a:t> </a:t>
            </a:r>
            <a:r>
              <a:rPr lang="en-US" altLang="de-DE" sz="3600" dirty="0" err="1">
                <a:latin typeface="MetaBold-Roman"/>
              </a:rPr>
              <a:t>Fragen</a:t>
            </a:r>
            <a:r>
              <a:rPr lang="en-US" altLang="de-DE" sz="3600" dirty="0">
                <a:latin typeface="MetaBold-Roman"/>
              </a:rPr>
              <a:t> </a:t>
            </a:r>
            <a:r>
              <a:rPr lang="en-US" altLang="de-DE" sz="3600" dirty="0" err="1">
                <a:latin typeface="MetaBold-Roman"/>
              </a:rPr>
              <a:t>haben</a:t>
            </a:r>
            <a:r>
              <a:rPr lang="en-US" altLang="de-DE" sz="3600" dirty="0">
                <a:latin typeface="MetaBold-Roman"/>
              </a:rPr>
              <a:t> Sie </a:t>
            </a:r>
            <a:r>
              <a:rPr lang="en-US" altLang="de-DE" sz="3600" dirty="0" err="1">
                <a:latin typeface="MetaBold-Roman"/>
              </a:rPr>
              <a:t>noch</a:t>
            </a:r>
            <a:r>
              <a:rPr lang="en-US" altLang="de-DE" sz="3600" dirty="0">
                <a:latin typeface="MetaBold-Roman"/>
              </a:rPr>
              <a:t>? 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endParaRPr lang="en-US" altLang="de-DE" sz="1800" b="1" dirty="0">
              <a:solidFill>
                <a:srgbClr val="0D437D"/>
              </a:solidFill>
              <a:latin typeface="+mj-lt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8095AFB1-768B-3C5D-2E63-FB8FE042B1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332" t="40533" r="52691" b="35828"/>
          <a:stretch/>
        </p:blipFill>
        <p:spPr>
          <a:xfrm>
            <a:off x="1915886" y="2706189"/>
            <a:ext cx="1846218" cy="1826437"/>
          </a:xfrm>
          <a:prstGeom prst="rect">
            <a:avLst/>
          </a:prstGeom>
        </p:spPr>
      </p:pic>
      <p:pic>
        <p:nvPicPr>
          <p:cNvPr id="3" name="Grafik 2" descr="Ein Bild, das Kleidung, Person, Menschliches Gesicht, Wand enthält.&#10;&#10;KI-generierte Inhalte können fehlerhaft sein.">
            <a:extLst>
              <a:ext uri="{FF2B5EF4-FFF2-40B4-BE49-F238E27FC236}">
                <a16:creationId xmlns:a16="http://schemas.microsoft.com/office/drawing/2014/main" id="{314A5ECE-DDF2-6B9E-B019-6A613A8CBE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360" y="2551611"/>
            <a:ext cx="6467639" cy="4315097"/>
          </a:xfrm>
          <a:prstGeom prst="rect">
            <a:avLst/>
          </a:prstGeom>
        </p:spPr>
      </p:pic>
      <p:sp>
        <p:nvSpPr>
          <p:cNvPr id="5" name="Textfeld 7">
            <a:extLst>
              <a:ext uri="{FF2B5EF4-FFF2-40B4-BE49-F238E27FC236}">
                <a16:creationId xmlns:a16="http://schemas.microsoft.com/office/drawing/2014/main" id="{76AE5A32-DC52-DA2C-29E6-D68AD4C5A8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5885" y="4640874"/>
            <a:ext cx="3728993" cy="281010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de-DE" sz="2400" dirty="0" err="1">
                <a:solidFill>
                  <a:srgbClr val="0D437D"/>
                </a:solidFill>
                <a:latin typeface="+mj-lt"/>
              </a:rPr>
              <a:t>Folgen</a:t>
            </a:r>
            <a:r>
              <a:rPr lang="en-US" altLang="de-DE" sz="2400" dirty="0">
                <a:solidFill>
                  <a:srgbClr val="0D437D"/>
                </a:solidFill>
                <a:latin typeface="+mj-lt"/>
              </a:rPr>
              <a:t> Sie </a:t>
            </a:r>
            <a:r>
              <a:rPr lang="en-US" altLang="de-DE" sz="2400" dirty="0" err="1">
                <a:solidFill>
                  <a:srgbClr val="0D437D"/>
                </a:solidFill>
                <a:latin typeface="+mj-lt"/>
              </a:rPr>
              <a:t>uns</a:t>
            </a:r>
            <a:r>
              <a:rPr lang="en-US" altLang="de-DE" sz="2400" dirty="0">
                <a:solidFill>
                  <a:srgbClr val="0D437D"/>
                </a:solidFill>
                <a:latin typeface="+mj-lt"/>
              </a:rPr>
              <a:t> </a:t>
            </a:r>
            <a:r>
              <a:rPr lang="en-US" altLang="de-DE" sz="2400" dirty="0" err="1">
                <a:solidFill>
                  <a:srgbClr val="0D437D"/>
                </a:solidFill>
                <a:latin typeface="+mj-lt"/>
              </a:rPr>
              <a:t>gern</a:t>
            </a:r>
            <a:r>
              <a:rPr lang="en-US" altLang="de-DE" sz="2400" dirty="0">
                <a:solidFill>
                  <a:srgbClr val="0D437D"/>
                </a:solidFill>
                <a:latin typeface="+mj-lt"/>
              </a:rPr>
              <a:t> auf </a:t>
            </a:r>
            <a:r>
              <a:rPr lang="en-US" altLang="de-DE" sz="2400">
                <a:solidFill>
                  <a:srgbClr val="0D437D"/>
                </a:solidFill>
                <a:latin typeface="+mj-lt"/>
              </a:rPr>
              <a:t>instagram</a:t>
            </a:r>
            <a:r>
              <a:rPr lang="en-US" altLang="de-DE" sz="2400" dirty="0">
                <a:solidFill>
                  <a:srgbClr val="0D437D"/>
                </a:solidFill>
                <a:latin typeface="+mj-lt"/>
              </a:rPr>
              <a:t>: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de-DE" dirty="0">
                <a:latin typeface="MetaNormal-Roman" panose="02000503000000000000" pitchFamily="2" charset="0"/>
              </a:rPr>
              <a:t>  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5E286715-4B53-BF3A-1747-98EBE20CFF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367" y="5423597"/>
            <a:ext cx="1140626" cy="1287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85174"/>
      </p:ext>
    </p:extLst>
  </p:cSld>
  <p:clrMapOvr>
    <a:masterClrMapping/>
  </p:clrMapOvr>
</p:sld>
</file>

<file path=ppt/theme/theme1.xml><?xml version="1.0" encoding="utf-8"?>
<a:theme xmlns:a="http://schemas.openxmlformats.org/drawingml/2006/main" name="PräsentationEinfach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2" id="{2A27FD61-AB89-4F16-ADF0-E90166056D85}" vid="{504FA33A-8DEA-4B28-8BBD-9AE7BE2C1AE4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1960</Words>
  <Application>Microsoft Office PowerPoint</Application>
  <PresentationFormat>Breitbild</PresentationFormat>
  <Paragraphs>301</Paragraphs>
  <Slides>38</Slides>
  <Notes>20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11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38</vt:i4>
      </vt:variant>
    </vt:vector>
  </HeadingPairs>
  <TitlesOfParts>
    <vt:vector size="51" baseType="lpstr">
      <vt:lpstr>Arial</vt:lpstr>
      <vt:lpstr>Avenir Book</vt:lpstr>
      <vt:lpstr>Avenir Light</vt:lpstr>
      <vt:lpstr>Avenir Next</vt:lpstr>
      <vt:lpstr>Calibri</vt:lpstr>
      <vt:lpstr>Calibri Light</vt:lpstr>
      <vt:lpstr>Gill Sans MT</vt:lpstr>
      <vt:lpstr>MetaBold-Roman</vt:lpstr>
      <vt:lpstr>MetaNormal-Roman</vt:lpstr>
      <vt:lpstr>Tw Cen MT</vt:lpstr>
      <vt:lpstr>Wingdings</vt:lpstr>
      <vt:lpstr>PräsentationEinfach</vt:lpstr>
      <vt:lpstr>Office</vt:lpstr>
      <vt:lpstr>Einführung in das  Studium der Pädagogik</vt:lpstr>
      <vt:lpstr>Herzlich Willkommen</vt:lpstr>
      <vt:lpstr>Persönliche Beratung</vt:lpstr>
      <vt:lpstr>Was erwartet Sie heute?</vt:lpstr>
      <vt:lpstr>Worum dreht sich Pädagogik überhaupt?</vt:lpstr>
      <vt:lpstr>Wo studieren Sie den Bachelor Pädagogik an der Uni Würzburg?</vt:lpstr>
      <vt:lpstr>PowerPoint-Präsentation</vt:lpstr>
      <vt:lpstr>Wer ist heute hier?</vt:lpstr>
      <vt:lpstr>Studienverlaufsplan (SVP) – was ist zu beachten?</vt:lpstr>
      <vt:lpstr>Studienverlaufsplan (SVP): 180er</vt:lpstr>
      <vt:lpstr>Studienverlaufsplan (SVP): 120er</vt:lpstr>
      <vt:lpstr>Studienverlaufsplan (SVP): 75er</vt:lpstr>
      <vt:lpstr>Studienverlaufsplan (SVP) – was ist zu beachten?</vt:lpstr>
      <vt:lpstr>Studienverlaufsplan (SVP) – was ist zu beachten?</vt:lpstr>
      <vt:lpstr>Interesse an Zusatzqualifikationen?</vt:lpstr>
      <vt:lpstr>PowerPoint-Präsentation</vt:lpstr>
      <vt:lpstr>Was gibt es noch zu beachten?</vt:lpstr>
      <vt:lpstr>Ein paar letzte Tipps</vt:lpstr>
      <vt:lpstr>Haben Sie weitere Fragen?</vt:lpstr>
      <vt:lpstr>PowerPoint-Präsentation</vt:lpstr>
      <vt:lpstr>PowerPoint-Präsentation</vt:lpstr>
      <vt:lpstr>PowerPoint-Präsentation</vt:lpstr>
      <vt:lpstr>PowerPoint-Präsentation</vt:lpstr>
      <vt:lpstr>Empirische Forschungsmethoden</vt:lpstr>
      <vt:lpstr>Was ist ein Tutorium?</vt:lpstr>
      <vt:lpstr>Qualitative Methoden</vt:lpstr>
      <vt:lpstr>Qualitative Methoden - Tutorium</vt:lpstr>
      <vt:lpstr>Qualitative Methoden - Tutorium</vt:lpstr>
      <vt:lpstr>Qualitative Methoden - Tutorium</vt:lpstr>
      <vt:lpstr>Quantitative Methoden</vt:lpstr>
      <vt:lpstr>Quantitative Methoden – Tutorium </vt:lpstr>
      <vt:lpstr>Quantitative Methoden –Tutorium </vt:lpstr>
      <vt:lpstr>Allgemeine Informationen</vt:lpstr>
      <vt:lpstr>Allgemeine Informationen</vt:lpstr>
      <vt:lpstr>Alle Infos findet ihr auch auf der Homepage des Lehrstuhls für Empirische Bildungsforschung</vt:lpstr>
      <vt:lpstr>Noch Fragen?</vt:lpstr>
      <vt:lpstr>Termin vormerken!</vt:lpstr>
      <vt:lpstr>PowerPoint-Präsentation</vt:lpstr>
    </vt:vector>
  </TitlesOfParts>
  <Company>ZV Uni Wuerzburg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 JMU</dc:title>
  <dc:creator>Heublein Dominika</dc:creator>
  <cp:lastModifiedBy>Jasmina Jovanovic</cp:lastModifiedBy>
  <cp:revision>294</cp:revision>
  <dcterms:created xsi:type="dcterms:W3CDTF">2021-10-01T11:55:26Z</dcterms:created>
  <dcterms:modified xsi:type="dcterms:W3CDTF">2026-10-12T09:20:14Z</dcterms:modified>
</cp:coreProperties>
</file>